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1"/>
  </p:notesMasterIdLst>
  <p:sldIdLst>
    <p:sldId id="256" r:id="rId2"/>
    <p:sldId id="258" r:id="rId3"/>
    <p:sldId id="257" r:id="rId4"/>
    <p:sldId id="282" r:id="rId5"/>
    <p:sldId id="291" r:id="rId6"/>
    <p:sldId id="300" r:id="rId7"/>
    <p:sldId id="293" r:id="rId8"/>
    <p:sldId id="294" r:id="rId9"/>
    <p:sldId id="295" r:id="rId10"/>
    <p:sldId id="296" r:id="rId11"/>
    <p:sldId id="297" r:id="rId12"/>
    <p:sldId id="298" r:id="rId13"/>
    <p:sldId id="299" r:id="rId14"/>
    <p:sldId id="301" r:id="rId15"/>
    <p:sldId id="302" r:id="rId16"/>
    <p:sldId id="303" r:id="rId17"/>
    <p:sldId id="304" r:id="rId18"/>
    <p:sldId id="305" r:id="rId19"/>
    <p:sldId id="306" r:id="rId20"/>
    <p:sldId id="307" r:id="rId21"/>
    <p:sldId id="308" r:id="rId22"/>
    <p:sldId id="309" r:id="rId23"/>
    <p:sldId id="310" r:id="rId24"/>
    <p:sldId id="311" r:id="rId25"/>
    <p:sldId id="312" r:id="rId26"/>
    <p:sldId id="283" r:id="rId27"/>
    <p:sldId id="274" r:id="rId28"/>
    <p:sldId id="319" r:id="rId29"/>
    <p:sldId id="313" r:id="rId30"/>
    <p:sldId id="317" r:id="rId31"/>
    <p:sldId id="275" r:id="rId32"/>
    <p:sldId id="286" r:id="rId33"/>
    <p:sldId id="287" r:id="rId34"/>
    <p:sldId id="288" r:id="rId35"/>
    <p:sldId id="289" r:id="rId36"/>
    <p:sldId id="314" r:id="rId37"/>
    <p:sldId id="315" r:id="rId38"/>
    <p:sldId id="316" r:id="rId39"/>
    <p:sldId id="268" r:id="rId40"/>
  </p:sldIdLst>
  <p:sldSz cx="24384000" cy="13716000"/>
  <p:notesSz cx="6797675" cy="9926638"/>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lvl1pPr>
    <a:lvl2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lvl2pPr>
    <a:lvl3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lvl3pPr>
    <a:lvl4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lvl4pPr>
    <a:lvl5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lvl5pPr>
    <a:lvl6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lvl6pPr>
    <a:lvl7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lvl7pPr>
    <a:lvl8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lvl8pPr>
    <a:lvl9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lvl9pPr>
  </p:defaultTextStyle>
  <p:extLst>
    <p:ext uri="{EFAFB233-063F-42B5-8137-9DF3F51BA10A}">
      <p15:sldGuideLst xmlns:p15="http://schemas.microsoft.com/office/powerpoint/2012/main">
        <p15:guide id="1" orient="horz" pos="4320" userDrawn="1">
          <p15:clr>
            <a:srgbClr val="A4A3A4"/>
          </p15:clr>
        </p15:guide>
        <p15:guide id="2" pos="1216" userDrawn="1">
          <p15:clr>
            <a:srgbClr val="A4A3A4"/>
          </p15:clr>
        </p15:guide>
        <p15:guide id="3" pos="2441" userDrawn="1">
          <p15:clr>
            <a:srgbClr val="A4A3A4"/>
          </p15:clr>
        </p15:guide>
        <p15:guide id="4" orient="horz" pos="85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355E"/>
    <a:srgbClr val="1F29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ff">
        <a:font>
          <a:latin typeface="Avenir LT Std 85 Heavy"/>
          <a:ea typeface="Avenir LT Std 85 Heavy"/>
          <a:cs typeface="Avenir LT Std 85 Heavy"/>
        </a:font>
        <a:srgbClr val="5B5854"/>
      </a:tcTxStyle>
      <a:tcStyle>
        <a:tcBdr>
          <a:left>
            <a:ln w="12700" cap="flat">
              <a:solidFill>
                <a:srgbClr val="5B5854"/>
              </a:solidFill>
              <a:prstDash val="solid"/>
              <a:round/>
            </a:ln>
          </a:left>
          <a:right>
            <a:ln w="12700" cap="flat">
              <a:solidFill>
                <a:srgbClr val="5B5854"/>
              </a:solidFill>
              <a:prstDash val="solid"/>
              <a:round/>
            </a:ln>
          </a:right>
          <a:top>
            <a:ln w="12700" cap="flat">
              <a:solidFill>
                <a:srgbClr val="5B5854"/>
              </a:solidFill>
              <a:prstDash val="solid"/>
              <a:round/>
            </a:ln>
          </a:top>
          <a:bottom>
            <a:ln w="12700" cap="flat">
              <a:solidFill>
                <a:srgbClr val="5B5854"/>
              </a:solidFill>
              <a:prstDash val="solid"/>
              <a:round/>
            </a:ln>
          </a:bottom>
          <a:insideH>
            <a:ln w="12700" cap="flat">
              <a:solidFill>
                <a:srgbClr val="5B5854"/>
              </a:solidFill>
              <a:prstDash val="solid"/>
              <a:round/>
            </a:ln>
          </a:insideH>
          <a:insideV>
            <a:ln w="12700" cap="flat">
              <a:solidFill>
                <a:srgbClr val="5B5854"/>
              </a:solidFill>
              <a:prstDash val="solid"/>
              <a:round/>
            </a:ln>
          </a:insideV>
        </a:tcBdr>
        <a:fill>
          <a:noFill/>
        </a:fill>
      </a:tcStyle>
    </a:wholeTbl>
    <a:band2H>
      <a:tcTxStyle/>
      <a:tcStyle>
        <a:tcBdr/>
        <a:fill>
          <a:solidFill>
            <a:srgbClr val="FFFFFF"/>
          </a:solidFill>
        </a:fill>
      </a:tcStyle>
    </a:band2H>
    <a:firstCol>
      <a:tcTxStyle b="on" i="off">
        <a:font>
          <a:latin typeface="Avenir LT Std 85 Heavy"/>
          <a:ea typeface="Avenir LT Std 85 Heavy"/>
          <a:cs typeface="Avenir LT Std 85 Heavy"/>
        </a:font>
        <a:srgbClr val="5B5854"/>
      </a:tcTxStyle>
      <a:tcStyle>
        <a:tcBdr>
          <a:left>
            <a:ln w="12700" cap="flat">
              <a:solidFill>
                <a:srgbClr val="5B5854"/>
              </a:solidFill>
              <a:prstDash val="solid"/>
              <a:round/>
            </a:ln>
          </a:left>
          <a:right>
            <a:ln w="12700" cap="flat">
              <a:solidFill>
                <a:srgbClr val="5B5854"/>
              </a:solidFill>
              <a:prstDash val="solid"/>
              <a:round/>
            </a:ln>
          </a:right>
          <a:top>
            <a:ln w="12700" cap="flat">
              <a:solidFill>
                <a:srgbClr val="5B5854"/>
              </a:solidFill>
              <a:prstDash val="solid"/>
              <a:round/>
            </a:ln>
          </a:top>
          <a:bottom>
            <a:ln w="12700" cap="flat">
              <a:solidFill>
                <a:srgbClr val="5B5854"/>
              </a:solidFill>
              <a:prstDash val="solid"/>
              <a:round/>
            </a:ln>
          </a:bottom>
          <a:insideH>
            <a:ln w="12700" cap="flat">
              <a:solidFill>
                <a:srgbClr val="5B5854"/>
              </a:solidFill>
              <a:prstDash val="solid"/>
              <a:round/>
            </a:ln>
          </a:insideH>
          <a:insideV>
            <a:ln w="12700" cap="flat">
              <a:solidFill>
                <a:srgbClr val="5B5854"/>
              </a:solidFill>
              <a:prstDash val="solid"/>
              <a:round/>
            </a:ln>
          </a:insideV>
        </a:tcBdr>
        <a:fill>
          <a:noFill/>
        </a:fill>
      </a:tcStyle>
    </a:firstCol>
    <a:lastRow>
      <a:tcTxStyle b="on" i="off">
        <a:font>
          <a:latin typeface="Avenir LT Std 85 Heavy"/>
          <a:ea typeface="Avenir LT Std 85 Heavy"/>
          <a:cs typeface="Avenir LT Std 85 Heavy"/>
        </a:font>
        <a:srgbClr val="5B5854"/>
      </a:tcTxStyle>
      <a:tcStyle>
        <a:tcBdr>
          <a:left>
            <a:ln w="12700" cap="flat">
              <a:solidFill>
                <a:srgbClr val="5B5854"/>
              </a:solidFill>
              <a:prstDash val="solid"/>
              <a:round/>
            </a:ln>
          </a:left>
          <a:right>
            <a:ln w="12700" cap="flat">
              <a:solidFill>
                <a:srgbClr val="5B5854"/>
              </a:solidFill>
              <a:prstDash val="solid"/>
              <a:round/>
            </a:ln>
          </a:right>
          <a:top>
            <a:ln w="12700" cap="flat">
              <a:solidFill>
                <a:srgbClr val="5B5854"/>
              </a:solidFill>
              <a:prstDash val="solid"/>
              <a:round/>
            </a:ln>
          </a:top>
          <a:bottom>
            <a:ln w="12700" cap="flat">
              <a:solidFill>
                <a:srgbClr val="5B5854"/>
              </a:solidFill>
              <a:prstDash val="solid"/>
              <a:round/>
            </a:ln>
          </a:bottom>
          <a:insideH>
            <a:ln w="12700" cap="flat">
              <a:solidFill>
                <a:srgbClr val="5B5854"/>
              </a:solidFill>
              <a:prstDash val="solid"/>
              <a:round/>
            </a:ln>
          </a:insideH>
          <a:insideV>
            <a:ln w="12700" cap="flat">
              <a:solidFill>
                <a:srgbClr val="5B5854"/>
              </a:solidFill>
              <a:prstDash val="solid"/>
              <a:round/>
            </a:ln>
          </a:insideV>
        </a:tcBdr>
        <a:fill>
          <a:noFill/>
        </a:fill>
      </a:tcStyle>
    </a:lastRow>
    <a:firstRow>
      <a:tcTxStyle b="on" i="off">
        <a:font>
          <a:latin typeface="Avenir LT Std 85 Heavy"/>
          <a:ea typeface="Avenir LT Std 85 Heavy"/>
          <a:cs typeface="Avenir LT Std 85 Heavy"/>
        </a:font>
        <a:srgbClr val="5B5854"/>
      </a:tcTxStyle>
      <a:tcStyle>
        <a:tcBdr>
          <a:left>
            <a:ln w="12700" cap="flat">
              <a:solidFill>
                <a:srgbClr val="5B5854"/>
              </a:solidFill>
              <a:prstDash val="solid"/>
              <a:round/>
            </a:ln>
          </a:left>
          <a:right>
            <a:ln w="12700" cap="flat">
              <a:solidFill>
                <a:srgbClr val="5B5854"/>
              </a:solidFill>
              <a:prstDash val="solid"/>
              <a:round/>
            </a:ln>
          </a:right>
          <a:top>
            <a:ln w="12700" cap="flat">
              <a:solidFill>
                <a:srgbClr val="5B5854"/>
              </a:solidFill>
              <a:prstDash val="solid"/>
              <a:round/>
            </a:ln>
          </a:top>
          <a:bottom>
            <a:ln w="12700" cap="flat">
              <a:solidFill>
                <a:srgbClr val="5B5854"/>
              </a:solidFill>
              <a:prstDash val="solid"/>
              <a:round/>
            </a:ln>
          </a:bottom>
          <a:insideH>
            <a:ln w="12700" cap="flat">
              <a:solidFill>
                <a:srgbClr val="5B5854"/>
              </a:solidFill>
              <a:prstDash val="solid"/>
              <a:round/>
            </a:ln>
          </a:insideH>
          <a:insideV>
            <a:ln w="12700" cap="flat">
              <a:solidFill>
                <a:srgbClr val="5B5854"/>
              </a:solidFill>
              <a:prstDash val="solid"/>
              <a:round/>
            </a:ln>
          </a:insideV>
        </a:tcBdr>
        <a:fill>
          <a:noFill/>
        </a:fill>
      </a:tcStyle>
    </a:firstRow>
  </a:tblStyle>
  <a:tblStyle styleId="{C7B018BB-80A7-4F77-B60F-C8B233D01FF8}" styleName="">
    <a:tblBg/>
    <a:wholeTbl>
      <a:tcTxStyle b="on" i="off">
        <a:font>
          <a:latin typeface="Avenir LT Std 85 Heavy"/>
          <a:ea typeface="Avenir LT Std 85 Heavy"/>
          <a:cs typeface="Avenir LT Std 85 Heavy"/>
        </a:font>
        <a:srgbClr val="5B5854"/>
      </a:tcTxStyle>
      <a:tcStyle>
        <a:tcBdr>
          <a:left>
            <a:ln w="12700" cap="flat">
              <a:solidFill>
                <a:srgbClr val="072B5B"/>
              </a:solidFill>
              <a:prstDash val="solid"/>
              <a:round/>
            </a:ln>
          </a:left>
          <a:right>
            <a:ln w="12700" cap="flat">
              <a:solidFill>
                <a:srgbClr val="072B5B"/>
              </a:solidFill>
              <a:prstDash val="solid"/>
              <a:round/>
            </a:ln>
          </a:right>
          <a:top>
            <a:ln w="12700" cap="flat">
              <a:solidFill>
                <a:srgbClr val="072B5B"/>
              </a:solidFill>
              <a:prstDash val="solid"/>
              <a:round/>
            </a:ln>
          </a:top>
          <a:bottom>
            <a:ln w="127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rgbClr val="D4DAE0"/>
          </a:solidFill>
        </a:fill>
      </a:tcStyle>
    </a:wholeTbl>
    <a:band2H>
      <a:tcTxStyle/>
      <a:tcStyle>
        <a:tcBdr/>
        <a:fill>
          <a:solidFill>
            <a:srgbClr val="EBEDF0"/>
          </a:solidFill>
        </a:fill>
      </a:tcStyle>
    </a:band2H>
    <a:firstCol>
      <a:tcTxStyle b="on" i="off">
        <a:font>
          <a:latin typeface="AvenirLTStd-Heavy"/>
          <a:ea typeface="AvenirLTStd-Heavy"/>
          <a:cs typeface="AvenirLTStd-Heavy"/>
        </a:font>
        <a:srgbClr val="072B5B"/>
      </a:tcTxStyle>
      <a:tcStyle>
        <a:tcBdr>
          <a:left>
            <a:ln w="12700" cap="flat">
              <a:solidFill>
                <a:srgbClr val="072B5B"/>
              </a:solidFill>
              <a:prstDash val="solid"/>
              <a:round/>
            </a:ln>
          </a:left>
          <a:right>
            <a:ln w="12700" cap="flat">
              <a:solidFill>
                <a:srgbClr val="072B5B"/>
              </a:solidFill>
              <a:prstDash val="solid"/>
              <a:round/>
            </a:ln>
          </a:right>
          <a:top>
            <a:ln w="12700" cap="flat">
              <a:solidFill>
                <a:srgbClr val="072B5B"/>
              </a:solidFill>
              <a:prstDash val="solid"/>
              <a:round/>
            </a:ln>
          </a:top>
          <a:bottom>
            <a:ln w="127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chemeClr val="accent1"/>
          </a:solidFill>
        </a:fill>
      </a:tcStyle>
    </a:firstCol>
    <a:lastRow>
      <a:tcTxStyle b="on" i="off">
        <a:font>
          <a:latin typeface="AvenirLTStd-Heavy"/>
          <a:ea typeface="AvenirLTStd-Heavy"/>
          <a:cs typeface="AvenirLTStd-Heavy"/>
        </a:font>
        <a:srgbClr val="072B5B"/>
      </a:tcTxStyle>
      <a:tcStyle>
        <a:tcBdr>
          <a:left>
            <a:ln w="12700" cap="flat">
              <a:solidFill>
                <a:srgbClr val="072B5B"/>
              </a:solidFill>
              <a:prstDash val="solid"/>
              <a:round/>
            </a:ln>
          </a:left>
          <a:right>
            <a:ln w="12700" cap="flat">
              <a:solidFill>
                <a:srgbClr val="072B5B"/>
              </a:solidFill>
              <a:prstDash val="solid"/>
              <a:round/>
            </a:ln>
          </a:right>
          <a:top>
            <a:ln w="38100" cap="flat">
              <a:solidFill>
                <a:srgbClr val="072B5B"/>
              </a:solidFill>
              <a:prstDash val="solid"/>
              <a:round/>
            </a:ln>
          </a:top>
          <a:bottom>
            <a:ln w="127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chemeClr val="accent1"/>
          </a:solidFill>
        </a:fill>
      </a:tcStyle>
    </a:lastRow>
    <a:firstRow>
      <a:tcTxStyle b="on" i="off">
        <a:font>
          <a:latin typeface="AvenirLTStd-Heavy"/>
          <a:ea typeface="AvenirLTStd-Heavy"/>
          <a:cs typeface="AvenirLTStd-Heavy"/>
        </a:font>
        <a:srgbClr val="072B5B"/>
      </a:tcTxStyle>
      <a:tcStyle>
        <a:tcBdr>
          <a:left>
            <a:ln w="12700" cap="flat">
              <a:solidFill>
                <a:srgbClr val="072B5B"/>
              </a:solidFill>
              <a:prstDash val="solid"/>
              <a:round/>
            </a:ln>
          </a:left>
          <a:right>
            <a:ln w="12700" cap="flat">
              <a:solidFill>
                <a:srgbClr val="072B5B"/>
              </a:solidFill>
              <a:prstDash val="solid"/>
              <a:round/>
            </a:ln>
          </a:right>
          <a:top>
            <a:ln w="12700" cap="flat">
              <a:solidFill>
                <a:srgbClr val="072B5B"/>
              </a:solidFill>
              <a:prstDash val="solid"/>
              <a:round/>
            </a:ln>
          </a:top>
          <a:bottom>
            <a:ln w="381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chemeClr val="accent1"/>
          </a:solidFill>
        </a:fill>
      </a:tcStyle>
    </a:firstRow>
  </a:tblStyle>
  <a:tblStyle styleId="{EEE7283C-3CF3-47DC-8721-378D4A62B228}" styleName="">
    <a:tblBg/>
    <a:wholeTbl>
      <a:tcTxStyle b="on" i="off">
        <a:font>
          <a:latin typeface="Avenir LT Std 85 Heavy"/>
          <a:ea typeface="Avenir LT Std 85 Heavy"/>
          <a:cs typeface="Avenir LT Std 85 Heavy"/>
        </a:font>
        <a:srgbClr val="5B5854"/>
      </a:tcTxStyle>
      <a:tcStyle>
        <a:tcBdr>
          <a:left>
            <a:ln w="12700" cap="flat">
              <a:solidFill>
                <a:srgbClr val="072B5B"/>
              </a:solidFill>
              <a:prstDash val="solid"/>
              <a:round/>
            </a:ln>
          </a:left>
          <a:right>
            <a:ln w="12700" cap="flat">
              <a:solidFill>
                <a:srgbClr val="072B5B"/>
              </a:solidFill>
              <a:prstDash val="solid"/>
              <a:round/>
            </a:ln>
          </a:right>
          <a:top>
            <a:ln w="12700" cap="flat">
              <a:solidFill>
                <a:srgbClr val="072B5B"/>
              </a:solidFill>
              <a:prstDash val="solid"/>
              <a:round/>
            </a:ln>
          </a:top>
          <a:bottom>
            <a:ln w="127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rgbClr val="DDE0D3"/>
          </a:solidFill>
        </a:fill>
      </a:tcStyle>
    </a:wholeTbl>
    <a:band2H>
      <a:tcTxStyle/>
      <a:tcStyle>
        <a:tcBdr/>
        <a:fill>
          <a:solidFill>
            <a:srgbClr val="EFF0EA"/>
          </a:solidFill>
        </a:fill>
      </a:tcStyle>
    </a:band2H>
    <a:firstCol>
      <a:tcTxStyle b="on" i="off">
        <a:font>
          <a:latin typeface="AvenirLTStd-Heavy"/>
          <a:ea typeface="AvenirLTStd-Heavy"/>
          <a:cs typeface="AvenirLTStd-Heavy"/>
        </a:font>
        <a:srgbClr val="072B5B"/>
      </a:tcTxStyle>
      <a:tcStyle>
        <a:tcBdr>
          <a:left>
            <a:ln w="12700" cap="flat">
              <a:solidFill>
                <a:srgbClr val="072B5B"/>
              </a:solidFill>
              <a:prstDash val="solid"/>
              <a:round/>
            </a:ln>
          </a:left>
          <a:right>
            <a:ln w="12700" cap="flat">
              <a:solidFill>
                <a:srgbClr val="072B5B"/>
              </a:solidFill>
              <a:prstDash val="solid"/>
              <a:round/>
            </a:ln>
          </a:right>
          <a:top>
            <a:ln w="12700" cap="flat">
              <a:solidFill>
                <a:srgbClr val="072B5B"/>
              </a:solidFill>
              <a:prstDash val="solid"/>
              <a:round/>
            </a:ln>
          </a:top>
          <a:bottom>
            <a:ln w="127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chemeClr val="accent3"/>
          </a:solidFill>
        </a:fill>
      </a:tcStyle>
    </a:firstCol>
    <a:lastRow>
      <a:tcTxStyle b="on" i="off">
        <a:font>
          <a:latin typeface="AvenirLTStd-Heavy"/>
          <a:ea typeface="AvenirLTStd-Heavy"/>
          <a:cs typeface="AvenirLTStd-Heavy"/>
        </a:font>
        <a:srgbClr val="072B5B"/>
      </a:tcTxStyle>
      <a:tcStyle>
        <a:tcBdr>
          <a:left>
            <a:ln w="12700" cap="flat">
              <a:solidFill>
                <a:srgbClr val="072B5B"/>
              </a:solidFill>
              <a:prstDash val="solid"/>
              <a:round/>
            </a:ln>
          </a:left>
          <a:right>
            <a:ln w="12700" cap="flat">
              <a:solidFill>
                <a:srgbClr val="072B5B"/>
              </a:solidFill>
              <a:prstDash val="solid"/>
              <a:round/>
            </a:ln>
          </a:right>
          <a:top>
            <a:ln w="38100" cap="flat">
              <a:solidFill>
                <a:srgbClr val="072B5B"/>
              </a:solidFill>
              <a:prstDash val="solid"/>
              <a:round/>
            </a:ln>
          </a:top>
          <a:bottom>
            <a:ln w="127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chemeClr val="accent3"/>
          </a:solidFill>
        </a:fill>
      </a:tcStyle>
    </a:lastRow>
    <a:firstRow>
      <a:tcTxStyle b="on" i="off">
        <a:font>
          <a:latin typeface="AvenirLTStd-Heavy"/>
          <a:ea typeface="AvenirLTStd-Heavy"/>
          <a:cs typeface="AvenirLTStd-Heavy"/>
        </a:font>
        <a:srgbClr val="072B5B"/>
      </a:tcTxStyle>
      <a:tcStyle>
        <a:tcBdr>
          <a:left>
            <a:ln w="12700" cap="flat">
              <a:solidFill>
                <a:srgbClr val="072B5B"/>
              </a:solidFill>
              <a:prstDash val="solid"/>
              <a:round/>
            </a:ln>
          </a:left>
          <a:right>
            <a:ln w="12700" cap="flat">
              <a:solidFill>
                <a:srgbClr val="072B5B"/>
              </a:solidFill>
              <a:prstDash val="solid"/>
              <a:round/>
            </a:ln>
          </a:right>
          <a:top>
            <a:ln w="12700" cap="flat">
              <a:solidFill>
                <a:srgbClr val="072B5B"/>
              </a:solidFill>
              <a:prstDash val="solid"/>
              <a:round/>
            </a:ln>
          </a:top>
          <a:bottom>
            <a:ln w="381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chemeClr val="accent3"/>
          </a:solidFill>
        </a:fill>
      </a:tcStyle>
    </a:firstRow>
  </a:tblStyle>
  <a:tblStyle styleId="{CF821DB8-F4EB-4A41-A1BA-3FCAFE7338EE}" styleName="">
    <a:tblBg/>
    <a:wholeTbl>
      <a:tcTxStyle b="on" i="off">
        <a:font>
          <a:latin typeface="Avenir LT Std 85 Heavy"/>
          <a:ea typeface="Avenir LT Std 85 Heavy"/>
          <a:cs typeface="Avenir LT Std 85 Heavy"/>
        </a:font>
        <a:srgbClr val="5B5854"/>
      </a:tcTxStyle>
      <a:tcStyle>
        <a:tcBdr>
          <a:left>
            <a:ln w="12700" cap="flat">
              <a:solidFill>
                <a:srgbClr val="072B5B"/>
              </a:solidFill>
              <a:prstDash val="solid"/>
              <a:round/>
            </a:ln>
          </a:left>
          <a:right>
            <a:ln w="12700" cap="flat">
              <a:solidFill>
                <a:srgbClr val="072B5B"/>
              </a:solidFill>
              <a:prstDash val="solid"/>
              <a:round/>
            </a:ln>
          </a:right>
          <a:top>
            <a:ln w="12700" cap="flat">
              <a:solidFill>
                <a:srgbClr val="072B5B"/>
              </a:solidFill>
              <a:prstDash val="solid"/>
              <a:round/>
            </a:ln>
          </a:top>
          <a:bottom>
            <a:ln w="127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rgbClr val="D8D6DD"/>
          </a:solidFill>
        </a:fill>
      </a:tcStyle>
    </a:wholeTbl>
    <a:band2H>
      <a:tcTxStyle/>
      <a:tcStyle>
        <a:tcBdr/>
        <a:fill>
          <a:solidFill>
            <a:srgbClr val="ECECEF"/>
          </a:solidFill>
        </a:fill>
      </a:tcStyle>
    </a:band2H>
    <a:firstCol>
      <a:tcTxStyle b="on" i="off">
        <a:font>
          <a:latin typeface="AvenirLTStd-Heavy"/>
          <a:ea typeface="AvenirLTStd-Heavy"/>
          <a:cs typeface="AvenirLTStd-Heavy"/>
        </a:font>
        <a:srgbClr val="072B5B"/>
      </a:tcTxStyle>
      <a:tcStyle>
        <a:tcBdr>
          <a:left>
            <a:ln w="12700" cap="flat">
              <a:solidFill>
                <a:srgbClr val="072B5B"/>
              </a:solidFill>
              <a:prstDash val="solid"/>
              <a:round/>
            </a:ln>
          </a:left>
          <a:right>
            <a:ln w="12700" cap="flat">
              <a:solidFill>
                <a:srgbClr val="072B5B"/>
              </a:solidFill>
              <a:prstDash val="solid"/>
              <a:round/>
            </a:ln>
          </a:right>
          <a:top>
            <a:ln w="12700" cap="flat">
              <a:solidFill>
                <a:srgbClr val="072B5B"/>
              </a:solidFill>
              <a:prstDash val="solid"/>
              <a:round/>
            </a:ln>
          </a:top>
          <a:bottom>
            <a:ln w="127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chemeClr val="accent6"/>
          </a:solidFill>
        </a:fill>
      </a:tcStyle>
    </a:firstCol>
    <a:lastRow>
      <a:tcTxStyle b="on" i="off">
        <a:font>
          <a:latin typeface="AvenirLTStd-Heavy"/>
          <a:ea typeface="AvenirLTStd-Heavy"/>
          <a:cs typeface="AvenirLTStd-Heavy"/>
        </a:font>
        <a:srgbClr val="072B5B"/>
      </a:tcTxStyle>
      <a:tcStyle>
        <a:tcBdr>
          <a:left>
            <a:ln w="12700" cap="flat">
              <a:solidFill>
                <a:srgbClr val="072B5B"/>
              </a:solidFill>
              <a:prstDash val="solid"/>
              <a:round/>
            </a:ln>
          </a:left>
          <a:right>
            <a:ln w="12700" cap="flat">
              <a:solidFill>
                <a:srgbClr val="072B5B"/>
              </a:solidFill>
              <a:prstDash val="solid"/>
              <a:round/>
            </a:ln>
          </a:right>
          <a:top>
            <a:ln w="38100" cap="flat">
              <a:solidFill>
                <a:srgbClr val="072B5B"/>
              </a:solidFill>
              <a:prstDash val="solid"/>
              <a:round/>
            </a:ln>
          </a:top>
          <a:bottom>
            <a:ln w="127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chemeClr val="accent6"/>
          </a:solidFill>
        </a:fill>
      </a:tcStyle>
    </a:lastRow>
    <a:firstRow>
      <a:tcTxStyle b="on" i="off">
        <a:font>
          <a:latin typeface="AvenirLTStd-Heavy"/>
          <a:ea typeface="AvenirLTStd-Heavy"/>
          <a:cs typeface="AvenirLTStd-Heavy"/>
        </a:font>
        <a:srgbClr val="072B5B"/>
      </a:tcTxStyle>
      <a:tcStyle>
        <a:tcBdr>
          <a:left>
            <a:ln w="12700" cap="flat">
              <a:solidFill>
                <a:srgbClr val="072B5B"/>
              </a:solidFill>
              <a:prstDash val="solid"/>
              <a:round/>
            </a:ln>
          </a:left>
          <a:right>
            <a:ln w="12700" cap="flat">
              <a:solidFill>
                <a:srgbClr val="072B5B"/>
              </a:solidFill>
              <a:prstDash val="solid"/>
              <a:round/>
            </a:ln>
          </a:right>
          <a:top>
            <a:ln w="12700" cap="flat">
              <a:solidFill>
                <a:srgbClr val="072B5B"/>
              </a:solidFill>
              <a:prstDash val="solid"/>
              <a:round/>
            </a:ln>
          </a:top>
          <a:bottom>
            <a:ln w="381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chemeClr val="accent6"/>
          </a:solidFill>
        </a:fill>
      </a:tcStyle>
    </a:firstRow>
  </a:tblStyle>
  <a:tblStyle styleId="{33BA23B1-9221-436E-865A-0063620EA4FD}" styleName="">
    <a:tblBg/>
    <a:wholeTbl>
      <a:tcTxStyle b="on" i="off">
        <a:font>
          <a:latin typeface="Avenir LT Std 85 Heavy"/>
          <a:ea typeface="Avenir LT Std 85 Heavy"/>
          <a:cs typeface="Avenir LT Std 85 Heavy"/>
        </a:font>
        <a:srgbClr val="5B5854"/>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9E9E9"/>
          </a:solidFill>
        </a:fill>
      </a:tcStyle>
    </a:wholeTbl>
    <a:band2H>
      <a:tcTxStyle/>
      <a:tcStyle>
        <a:tcBdr/>
        <a:fill>
          <a:solidFill>
            <a:srgbClr val="072B5B"/>
          </a:solidFill>
        </a:fill>
      </a:tcStyle>
    </a:band2H>
    <a:firstCol>
      <a:tcTxStyle b="on" i="off">
        <a:font>
          <a:latin typeface="AvenirLTStd-Heavy"/>
          <a:ea typeface="AvenirLTStd-Heavy"/>
          <a:cs typeface="AvenirLTStd-Heavy"/>
        </a:font>
        <a:srgbClr val="072B5B"/>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venirLTStd-Heavy"/>
          <a:ea typeface="AvenirLTStd-Heavy"/>
          <a:cs typeface="AvenirLTStd-Heavy"/>
        </a:font>
        <a:srgbClr val="5B5854"/>
      </a:tcTxStyle>
      <a:tcStyle>
        <a:tcBdr>
          <a:left>
            <a:ln w="12700" cap="flat">
              <a:noFill/>
              <a:miter lim="400000"/>
            </a:ln>
          </a:left>
          <a:right>
            <a:ln w="12700" cap="flat">
              <a:noFill/>
              <a:miter lim="400000"/>
            </a:ln>
          </a:right>
          <a:top>
            <a:ln w="50800" cap="flat">
              <a:solidFill>
                <a:srgbClr val="5B5854"/>
              </a:solidFill>
              <a:prstDash val="solid"/>
              <a:round/>
            </a:ln>
          </a:top>
          <a:bottom>
            <a:ln w="25400" cap="flat">
              <a:solidFill>
                <a:srgbClr val="5B5854"/>
              </a:solidFill>
              <a:prstDash val="solid"/>
              <a:round/>
            </a:ln>
          </a:bottom>
          <a:insideH>
            <a:ln w="12700" cap="flat">
              <a:noFill/>
              <a:miter lim="400000"/>
            </a:ln>
          </a:insideH>
          <a:insideV>
            <a:ln w="12700" cap="flat">
              <a:noFill/>
              <a:miter lim="400000"/>
            </a:ln>
          </a:insideV>
        </a:tcBdr>
        <a:fill>
          <a:solidFill>
            <a:srgbClr val="072B5B"/>
          </a:solidFill>
        </a:fill>
      </a:tcStyle>
    </a:lastRow>
    <a:firstRow>
      <a:tcTxStyle b="on" i="off">
        <a:font>
          <a:latin typeface="AvenirLTStd-Heavy"/>
          <a:ea typeface="AvenirLTStd-Heavy"/>
          <a:cs typeface="AvenirLTStd-Heavy"/>
        </a:font>
        <a:srgbClr val="072B5B"/>
      </a:tcTxStyle>
      <a:tcStyle>
        <a:tcBdr>
          <a:left>
            <a:ln w="12700" cap="flat">
              <a:noFill/>
              <a:miter lim="400000"/>
            </a:ln>
          </a:left>
          <a:right>
            <a:ln w="12700" cap="flat">
              <a:noFill/>
              <a:miter lim="400000"/>
            </a:ln>
          </a:right>
          <a:top>
            <a:ln w="25400" cap="flat">
              <a:solidFill>
                <a:srgbClr val="5B5854"/>
              </a:solidFill>
              <a:prstDash val="solid"/>
              <a:round/>
            </a:ln>
          </a:top>
          <a:bottom>
            <a:ln w="25400" cap="flat">
              <a:solidFill>
                <a:srgbClr val="5B5854"/>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n" i="off">
        <a:font>
          <a:latin typeface="Avenir LT Std 85 Heavy"/>
          <a:ea typeface="Avenir LT Std 85 Heavy"/>
          <a:cs typeface="Avenir LT Std 85 Heavy"/>
        </a:font>
        <a:srgbClr val="5B5854"/>
      </a:tcTxStyle>
      <a:tcStyle>
        <a:tcBdr>
          <a:left>
            <a:ln w="12700" cap="flat">
              <a:solidFill>
                <a:srgbClr val="072B5B"/>
              </a:solidFill>
              <a:prstDash val="solid"/>
              <a:round/>
            </a:ln>
          </a:left>
          <a:right>
            <a:ln w="12700" cap="flat">
              <a:solidFill>
                <a:srgbClr val="072B5B"/>
              </a:solidFill>
              <a:prstDash val="solid"/>
              <a:round/>
            </a:ln>
          </a:right>
          <a:top>
            <a:ln w="12700" cap="flat">
              <a:solidFill>
                <a:srgbClr val="072B5B"/>
              </a:solidFill>
              <a:prstDash val="solid"/>
              <a:round/>
            </a:ln>
          </a:top>
          <a:bottom>
            <a:ln w="127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rgbClr val="D0D0CF"/>
          </a:solidFill>
        </a:fill>
      </a:tcStyle>
    </a:wholeTbl>
    <a:band2H>
      <a:tcTxStyle/>
      <a:tcStyle>
        <a:tcBdr/>
        <a:fill>
          <a:solidFill>
            <a:srgbClr val="E9E9E9"/>
          </a:solidFill>
        </a:fill>
      </a:tcStyle>
    </a:band2H>
    <a:firstCol>
      <a:tcTxStyle b="on" i="off">
        <a:font>
          <a:latin typeface="AvenirLTStd-Heavy"/>
          <a:ea typeface="AvenirLTStd-Heavy"/>
          <a:cs typeface="AvenirLTStd-Heavy"/>
        </a:font>
        <a:srgbClr val="072B5B"/>
      </a:tcTxStyle>
      <a:tcStyle>
        <a:tcBdr>
          <a:left>
            <a:ln w="12700" cap="flat">
              <a:solidFill>
                <a:srgbClr val="072B5B"/>
              </a:solidFill>
              <a:prstDash val="solid"/>
              <a:round/>
            </a:ln>
          </a:left>
          <a:right>
            <a:ln w="12700" cap="flat">
              <a:solidFill>
                <a:srgbClr val="072B5B"/>
              </a:solidFill>
              <a:prstDash val="solid"/>
              <a:round/>
            </a:ln>
          </a:right>
          <a:top>
            <a:ln w="12700" cap="flat">
              <a:solidFill>
                <a:srgbClr val="072B5B"/>
              </a:solidFill>
              <a:prstDash val="solid"/>
              <a:round/>
            </a:ln>
          </a:top>
          <a:bottom>
            <a:ln w="127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rgbClr val="5B5854"/>
          </a:solidFill>
        </a:fill>
      </a:tcStyle>
    </a:firstCol>
    <a:lastRow>
      <a:tcTxStyle b="on" i="off">
        <a:font>
          <a:latin typeface="AvenirLTStd-Heavy"/>
          <a:ea typeface="AvenirLTStd-Heavy"/>
          <a:cs typeface="AvenirLTStd-Heavy"/>
        </a:font>
        <a:srgbClr val="072B5B"/>
      </a:tcTxStyle>
      <a:tcStyle>
        <a:tcBdr>
          <a:left>
            <a:ln w="12700" cap="flat">
              <a:solidFill>
                <a:srgbClr val="072B5B"/>
              </a:solidFill>
              <a:prstDash val="solid"/>
              <a:round/>
            </a:ln>
          </a:left>
          <a:right>
            <a:ln w="12700" cap="flat">
              <a:solidFill>
                <a:srgbClr val="072B5B"/>
              </a:solidFill>
              <a:prstDash val="solid"/>
              <a:round/>
            </a:ln>
          </a:right>
          <a:top>
            <a:ln w="38100" cap="flat">
              <a:solidFill>
                <a:srgbClr val="072B5B"/>
              </a:solidFill>
              <a:prstDash val="solid"/>
              <a:round/>
            </a:ln>
          </a:top>
          <a:bottom>
            <a:ln w="127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rgbClr val="5B5854"/>
          </a:solidFill>
        </a:fill>
      </a:tcStyle>
    </a:lastRow>
    <a:firstRow>
      <a:tcTxStyle b="on" i="off">
        <a:font>
          <a:latin typeface="AvenirLTStd-Heavy"/>
          <a:ea typeface="AvenirLTStd-Heavy"/>
          <a:cs typeface="AvenirLTStd-Heavy"/>
        </a:font>
        <a:srgbClr val="072B5B"/>
      </a:tcTxStyle>
      <a:tcStyle>
        <a:tcBdr>
          <a:left>
            <a:ln w="12700" cap="flat">
              <a:solidFill>
                <a:srgbClr val="072B5B"/>
              </a:solidFill>
              <a:prstDash val="solid"/>
              <a:round/>
            </a:ln>
          </a:left>
          <a:right>
            <a:ln w="12700" cap="flat">
              <a:solidFill>
                <a:srgbClr val="072B5B"/>
              </a:solidFill>
              <a:prstDash val="solid"/>
              <a:round/>
            </a:ln>
          </a:right>
          <a:top>
            <a:ln w="12700" cap="flat">
              <a:solidFill>
                <a:srgbClr val="072B5B"/>
              </a:solidFill>
              <a:prstDash val="solid"/>
              <a:round/>
            </a:ln>
          </a:top>
          <a:bottom>
            <a:ln w="38100" cap="flat">
              <a:solidFill>
                <a:srgbClr val="072B5B"/>
              </a:solidFill>
              <a:prstDash val="solid"/>
              <a:round/>
            </a:ln>
          </a:bottom>
          <a:insideH>
            <a:ln w="12700" cap="flat">
              <a:solidFill>
                <a:srgbClr val="072B5B"/>
              </a:solidFill>
              <a:prstDash val="solid"/>
              <a:round/>
            </a:ln>
          </a:insideH>
          <a:insideV>
            <a:ln w="12700" cap="flat">
              <a:solidFill>
                <a:srgbClr val="072B5B"/>
              </a:solidFill>
              <a:prstDash val="solid"/>
              <a:round/>
            </a:ln>
          </a:insideV>
        </a:tcBdr>
        <a:fill>
          <a:solidFill>
            <a:srgbClr val="5B5854"/>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627"/>
    <p:restoredTop sz="94694"/>
  </p:normalViewPr>
  <p:slideViewPr>
    <p:cSldViewPr snapToGrid="0" snapToObjects="1" showGuides="1">
      <p:cViewPr varScale="1">
        <p:scale>
          <a:sx n="56" d="100"/>
          <a:sy n="56" d="100"/>
        </p:scale>
        <p:origin x="900" y="120"/>
      </p:cViewPr>
      <p:guideLst>
        <p:guide orient="horz" pos="4320"/>
        <p:guide pos="1216"/>
        <p:guide pos="2441"/>
        <p:guide orient="horz" pos="85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5" name="Shape 175"/>
          <p:cNvSpPr>
            <a:spLocks noGrp="1" noRot="1" noChangeAspect="1"/>
          </p:cNvSpPr>
          <p:nvPr>
            <p:ph type="sldImg"/>
          </p:nvPr>
        </p:nvSpPr>
        <p:spPr>
          <a:xfrm>
            <a:off x="90488" y="744538"/>
            <a:ext cx="6616700" cy="3722687"/>
          </a:xfrm>
          <a:prstGeom prst="rect">
            <a:avLst/>
          </a:prstGeom>
        </p:spPr>
        <p:txBody>
          <a:bodyPr/>
          <a:lstStyle/>
          <a:p>
            <a:endParaRPr/>
          </a:p>
        </p:txBody>
      </p:sp>
      <p:sp>
        <p:nvSpPr>
          <p:cNvPr id="176" name="Shape 176"/>
          <p:cNvSpPr>
            <a:spLocks noGrp="1"/>
          </p:cNvSpPr>
          <p:nvPr>
            <p:ph type="body" sz="quarter" idx="1"/>
          </p:nvPr>
        </p:nvSpPr>
        <p:spPr>
          <a:xfrm>
            <a:off x="906357" y="4715155"/>
            <a:ext cx="4984962" cy="4466987"/>
          </a:xfrm>
          <a:prstGeom prst="rect">
            <a:avLst/>
          </a:prstGeom>
        </p:spPr>
        <p:txBody>
          <a:bodyPr/>
          <a:lstStyle/>
          <a:p>
            <a:endParaRPr/>
          </a:p>
        </p:txBody>
      </p:sp>
    </p:spTree>
    <p:extLst>
      <p:ext uri="{BB962C8B-B14F-4D97-AF65-F5344CB8AC3E}">
        <p14:creationId xmlns:p14="http://schemas.microsoft.com/office/powerpoint/2010/main" val="2462160216"/>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hyperlink" Target="http://www.units.it"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BLU edificio">
    <p:bg>
      <p:bgPr>
        <a:solidFill>
          <a:srgbClr val="1F294A"/>
        </a:solidFill>
        <a:effectLst/>
      </p:bgPr>
    </p:bg>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5107665E-DE6F-D94B-835B-AE4260F1059B}"/>
              </a:ext>
            </a:extLst>
          </p:cNvPr>
          <p:cNvPicPr>
            <a:picLocks noChangeAspect="1"/>
          </p:cNvPicPr>
          <p:nvPr userDrawn="1"/>
        </p:nvPicPr>
        <p:blipFill>
          <a:blip r:embed="rId2">
            <a:alphaModFix amt="30000"/>
            <a:extLst>
              <a:ext uri="{28A0092B-C50C-407E-A947-70E740481C1C}">
                <a14:useLocalDpi xmlns:a14="http://schemas.microsoft.com/office/drawing/2010/main"/>
              </a:ext>
            </a:extLst>
          </a:blip>
          <a:stretch>
            <a:fillRect/>
          </a:stretch>
        </p:blipFill>
        <p:spPr>
          <a:xfrm>
            <a:off x="-27711" y="7642107"/>
            <a:ext cx="24419989" cy="6038946"/>
          </a:xfrm>
          <a:prstGeom prst="rect">
            <a:avLst/>
          </a:prstGeom>
        </p:spPr>
      </p:pic>
      <p:pic>
        <p:nvPicPr>
          <p:cNvPr id="16" name="Immagine" descr="Immagine"/>
          <p:cNvPicPr>
            <a:picLocks noChangeAspect="1"/>
          </p:cNvPicPr>
          <p:nvPr/>
        </p:nvPicPr>
        <p:blipFill>
          <a:blip r:embed="rId3"/>
          <a:stretch>
            <a:fillRect/>
          </a:stretch>
        </p:blipFill>
        <p:spPr>
          <a:xfrm>
            <a:off x="-1338809" y="-3087595"/>
            <a:ext cx="6479291" cy="2181976"/>
          </a:xfrm>
          <a:prstGeom prst="rect">
            <a:avLst/>
          </a:prstGeom>
          <a:ln w="12700">
            <a:miter lim="400000"/>
          </a:ln>
        </p:spPr>
      </p:pic>
      <p:sp>
        <p:nvSpPr>
          <p:cNvPr id="18" name="Titolo Testo"/>
          <p:cNvSpPr txBox="1">
            <a:spLocks noGrp="1"/>
          </p:cNvSpPr>
          <p:nvPr>
            <p:ph type="title"/>
          </p:nvPr>
        </p:nvSpPr>
        <p:spPr>
          <a:xfrm>
            <a:off x="3810000" y="3315063"/>
            <a:ext cx="18731640" cy="3115151"/>
          </a:xfrm>
          <a:prstGeom prst="rect">
            <a:avLst/>
          </a:prstGeom>
        </p:spPr>
        <p:txBody>
          <a:bodyPr/>
          <a:lstStyle>
            <a:lvl1pPr>
              <a:defRPr sz="7700" cap="none" spc="308">
                <a:solidFill>
                  <a:srgbClr val="FFFFFF"/>
                </a:solidFill>
              </a:defRPr>
            </a:lvl1pPr>
          </a:lstStyle>
          <a:p>
            <a:r>
              <a:rPr lang="it-IT"/>
              <a:t>Fare clic per modificare lo stile del titolo dello schema</a:t>
            </a:r>
            <a:endParaRPr/>
          </a:p>
        </p:txBody>
      </p:sp>
      <p:sp>
        <p:nvSpPr>
          <p:cNvPr id="20" name="Sottotitolo"/>
          <p:cNvSpPr txBox="1">
            <a:spLocks noGrp="1"/>
          </p:cNvSpPr>
          <p:nvPr>
            <p:ph type="body" sz="quarter" idx="14"/>
          </p:nvPr>
        </p:nvSpPr>
        <p:spPr>
          <a:xfrm>
            <a:off x="3822433" y="6619533"/>
            <a:ext cx="18765507" cy="535942"/>
          </a:xfrm>
          <a:prstGeom prst="rect">
            <a:avLst/>
          </a:prstGeom>
        </p:spPr>
        <p:txBody>
          <a:bodyPr>
            <a:normAutofit/>
          </a:bodyPr>
          <a:lstStyle/>
          <a:p>
            <a:pPr marL="0" lvl="0" indent="0" algn="l">
              <a:buClrTx/>
              <a:buSzTx/>
              <a:buNone/>
              <a:defRPr sz="3400" cap="none" spc="300">
                <a:solidFill>
                  <a:srgbClr val="FFFFFF"/>
                </a:solidFill>
                <a:latin typeface="Avenir LT Std 55 Roman"/>
                <a:ea typeface="Avenir LT Std 55 Roman"/>
                <a:cs typeface="Avenir LT Std 55 Roman"/>
                <a:sym typeface="Avenir LT Std 55 Roman"/>
              </a:defRPr>
            </a:pPr>
            <a:r>
              <a:rPr lang="it-IT"/>
              <a:t>Fare clic per modificare gli stili del testo dello schema</a:t>
            </a:r>
          </a:p>
        </p:txBody>
      </p:sp>
      <p:pic>
        <p:nvPicPr>
          <p:cNvPr id="21" name="Immagine 1" descr="Immagine 1"/>
          <p:cNvPicPr>
            <a:picLocks noChangeAspect="1"/>
          </p:cNvPicPr>
          <p:nvPr/>
        </p:nvPicPr>
        <p:blipFill>
          <a:blip r:embed="rId4"/>
          <a:stretch>
            <a:fillRect/>
          </a:stretch>
        </p:blipFill>
        <p:spPr>
          <a:xfrm>
            <a:off x="2016831" y="1201079"/>
            <a:ext cx="4686360" cy="1579804"/>
          </a:xfrm>
          <a:prstGeom prst="rect">
            <a:avLst/>
          </a:prstGeom>
          <a:ln w="12700">
            <a:miter lim="400000"/>
          </a:ln>
        </p:spPr>
      </p:pic>
    </p:spTree>
    <p:extLst>
      <p:ext uri="{BB962C8B-B14F-4D97-AF65-F5344CB8AC3E}">
        <p14:creationId xmlns:p14="http://schemas.microsoft.com/office/powerpoint/2010/main" val="173845774"/>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Indice fondo edificio">
    <p:spTree>
      <p:nvGrpSpPr>
        <p:cNvPr id="1" name=""/>
        <p:cNvGrpSpPr/>
        <p:nvPr/>
      </p:nvGrpSpPr>
      <p:grpSpPr>
        <a:xfrm>
          <a:off x="0" y="0"/>
          <a:ext cx="0" cy="0"/>
          <a:chOff x="0" y="0"/>
          <a:chExt cx="0" cy="0"/>
        </a:xfrm>
      </p:grpSpPr>
      <p:sp>
        <p:nvSpPr>
          <p:cNvPr id="29" name="Corpo livello uno…"/>
          <p:cNvSpPr txBox="1">
            <a:spLocks noGrp="1"/>
          </p:cNvSpPr>
          <p:nvPr>
            <p:ph type="body" sz="quarter" idx="1"/>
          </p:nvPr>
        </p:nvSpPr>
        <p:spPr>
          <a:xfrm>
            <a:off x="3776133" y="2961932"/>
            <a:ext cx="19346401" cy="535942"/>
          </a:xfrm>
          <a:prstGeom prst="rect">
            <a:avLst/>
          </a:prstGeom>
        </p:spPr>
        <p:txBody>
          <a:bodyPr>
            <a:normAutofit/>
          </a:bodyPr>
          <a:lstStyle>
            <a:lvl1pPr marL="0" indent="0" algn="l">
              <a:buClrTx/>
              <a:buSzTx/>
              <a:buNone/>
              <a:defRPr sz="3400" cap="none" spc="306">
                <a:latin typeface="Avenir LT Std 55 Roman"/>
                <a:ea typeface="Avenir LT Std 55 Roman"/>
                <a:cs typeface="Avenir LT Std 55 Roman"/>
                <a:sym typeface="Avenir LT Std 55 Roman"/>
              </a:defRPr>
            </a:lvl1pPr>
            <a:lvl2pPr marL="919237" indent="-411237" algn="l">
              <a:buClrTx/>
              <a:defRPr sz="3400" cap="none" spc="306">
                <a:latin typeface="Avenir LT Std 55 Roman"/>
                <a:ea typeface="Avenir LT Std 55 Roman"/>
                <a:cs typeface="Avenir LT Std 55 Roman"/>
                <a:sym typeface="Avenir LT Std 55 Roman"/>
              </a:defRPr>
            </a:lvl2pPr>
            <a:lvl3pPr marL="1427237" indent="-411237" algn="l">
              <a:buClrTx/>
              <a:defRPr sz="3400" cap="none" spc="306">
                <a:latin typeface="Avenir LT Std 55 Roman"/>
                <a:ea typeface="Avenir LT Std 55 Roman"/>
                <a:cs typeface="Avenir LT Std 55 Roman"/>
                <a:sym typeface="Avenir LT Std 55 Roman"/>
              </a:defRPr>
            </a:lvl3pPr>
            <a:lvl4pPr marL="1935237" indent="-411237" algn="l">
              <a:buClrTx/>
              <a:defRPr sz="3400" cap="none" spc="306">
                <a:latin typeface="Avenir LT Std 55 Roman"/>
                <a:ea typeface="Avenir LT Std 55 Roman"/>
                <a:cs typeface="Avenir LT Std 55 Roman"/>
                <a:sym typeface="Avenir LT Std 55 Roman"/>
              </a:defRPr>
            </a:lvl4pPr>
            <a:lvl5pPr marL="2443237" indent="-411237" algn="l">
              <a:buClrTx/>
              <a:defRPr sz="3400" cap="none" spc="306">
                <a:latin typeface="Avenir LT Std 55 Roman"/>
                <a:ea typeface="Avenir LT Std 55 Roman"/>
                <a:cs typeface="Avenir LT Std 55 Roman"/>
                <a:sym typeface="Avenir LT Std 55 Roman"/>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30" name="Titolo Testo"/>
          <p:cNvSpPr txBox="1">
            <a:spLocks noGrp="1"/>
          </p:cNvSpPr>
          <p:nvPr>
            <p:ph type="title"/>
          </p:nvPr>
        </p:nvSpPr>
        <p:spPr>
          <a:xfrm>
            <a:off x="3776133" y="-931367"/>
            <a:ext cx="19346401" cy="3725401"/>
          </a:xfrm>
          <a:prstGeom prst="rect">
            <a:avLst/>
          </a:prstGeom>
        </p:spPr>
        <p:txBody>
          <a:bodyPr/>
          <a:lstStyle>
            <a:lvl1pPr>
              <a:defRPr sz="6000" cap="none" spc="239"/>
            </a:lvl1pPr>
          </a:lstStyle>
          <a:p>
            <a:r>
              <a:rPr lang="it-IT"/>
              <a:t>Fare clic per modificare lo stile del titolo dello schema</a:t>
            </a:r>
            <a:endParaRPr/>
          </a:p>
        </p:txBody>
      </p:sp>
      <p:sp>
        <p:nvSpPr>
          <p:cNvPr id="10" name="Rettangolo"/>
          <p:cNvSpPr/>
          <p:nvPr userDrawn="1"/>
        </p:nvSpPr>
        <p:spPr>
          <a:xfrm>
            <a:off x="0" y="12262777"/>
            <a:ext cx="24384000" cy="1453225"/>
          </a:xfrm>
          <a:prstGeom prst="rect">
            <a:avLst/>
          </a:prstGeom>
          <a:solidFill>
            <a:srgbClr val="1D355E"/>
          </a:solidFill>
          <a:ln w="12700">
            <a:miter lim="400000"/>
          </a:ln>
        </p:spPr>
        <p:txBody>
          <a:bodyPr lIns="50800" tIns="50800" rIns="50800" bIns="50800" anchor="ctr"/>
          <a:lstStyle/>
          <a:p>
            <a:pPr>
              <a:defRPr sz="2400" cap="all" spc="48">
                <a:solidFill>
                  <a:srgbClr val="1D355E"/>
                </a:solidFill>
                <a:latin typeface="Avenir LT Std 65 Medium"/>
                <a:ea typeface="Avenir LT Std 65 Medium"/>
                <a:cs typeface="Avenir LT Std 65 Medium"/>
                <a:sym typeface="Avenir LT Std 65 Medium"/>
              </a:defRPr>
            </a:pPr>
            <a:endParaRPr/>
          </a:p>
        </p:txBody>
      </p:sp>
      <p:pic>
        <p:nvPicPr>
          <p:cNvPr id="11" name="Immagine 8" descr="Immagine 8"/>
          <p:cNvPicPr>
            <a:picLocks noChangeAspect="1"/>
          </p:cNvPicPr>
          <p:nvPr userDrawn="1"/>
        </p:nvPicPr>
        <p:blipFill>
          <a:blip r:embed="rId2"/>
          <a:stretch>
            <a:fillRect/>
          </a:stretch>
        </p:blipFill>
        <p:spPr>
          <a:xfrm>
            <a:off x="19939381" y="12460202"/>
            <a:ext cx="3101169" cy="1045426"/>
          </a:xfrm>
          <a:prstGeom prst="rect">
            <a:avLst/>
          </a:prstGeom>
          <a:ln w="12700">
            <a:miter lim="400000"/>
          </a:ln>
        </p:spPr>
      </p:pic>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Indice fondo sigillo">
    <p:spTree>
      <p:nvGrpSpPr>
        <p:cNvPr id="1" name=""/>
        <p:cNvGrpSpPr/>
        <p:nvPr/>
      </p:nvGrpSpPr>
      <p:grpSpPr>
        <a:xfrm>
          <a:off x="0" y="0"/>
          <a:ext cx="0" cy="0"/>
          <a:chOff x="0" y="0"/>
          <a:chExt cx="0" cy="0"/>
        </a:xfrm>
      </p:grpSpPr>
      <p:pic>
        <p:nvPicPr>
          <p:cNvPr id="2" name="Immagine 1"/>
          <p:cNvPicPr>
            <a:picLocks noChangeAspect="1"/>
          </p:cNvPicPr>
          <p:nvPr userDrawn="1"/>
        </p:nvPicPr>
        <p:blipFill>
          <a:blip r:embed="rId2">
            <a:alphaModFix amt="71000"/>
          </a:blip>
          <a:stretch>
            <a:fillRect/>
          </a:stretch>
        </p:blipFill>
        <p:spPr>
          <a:xfrm>
            <a:off x="12566434" y="1990727"/>
            <a:ext cx="12777109" cy="12753272"/>
          </a:xfrm>
          <a:prstGeom prst="rect">
            <a:avLst/>
          </a:prstGeom>
        </p:spPr>
      </p:pic>
      <p:sp>
        <p:nvSpPr>
          <p:cNvPr id="30" name="Titolo Testo"/>
          <p:cNvSpPr txBox="1">
            <a:spLocks noGrp="1"/>
          </p:cNvSpPr>
          <p:nvPr>
            <p:ph type="title"/>
          </p:nvPr>
        </p:nvSpPr>
        <p:spPr>
          <a:xfrm>
            <a:off x="3776133" y="-931367"/>
            <a:ext cx="19346401" cy="3725401"/>
          </a:xfrm>
          <a:prstGeom prst="rect">
            <a:avLst/>
          </a:prstGeom>
        </p:spPr>
        <p:txBody>
          <a:bodyPr/>
          <a:lstStyle>
            <a:lvl1pPr>
              <a:defRPr sz="6000" cap="none" spc="239"/>
            </a:lvl1pPr>
          </a:lstStyle>
          <a:p>
            <a:r>
              <a:rPr lang="it-IT"/>
              <a:t>Fare clic per modificare lo stile del titolo dello schema</a:t>
            </a:r>
            <a:endParaRPr/>
          </a:p>
        </p:txBody>
      </p:sp>
      <p:sp>
        <p:nvSpPr>
          <p:cNvPr id="10" name="Rettangolo"/>
          <p:cNvSpPr/>
          <p:nvPr userDrawn="1"/>
        </p:nvSpPr>
        <p:spPr>
          <a:xfrm>
            <a:off x="0" y="12262777"/>
            <a:ext cx="24384000" cy="1453225"/>
          </a:xfrm>
          <a:prstGeom prst="rect">
            <a:avLst/>
          </a:prstGeom>
          <a:solidFill>
            <a:srgbClr val="1D355E"/>
          </a:solidFill>
          <a:ln w="12700">
            <a:miter lim="400000"/>
          </a:ln>
        </p:spPr>
        <p:txBody>
          <a:bodyPr lIns="50800" tIns="50800" rIns="50800" bIns="50800" anchor="ctr"/>
          <a:lstStyle/>
          <a:p>
            <a:pPr>
              <a:defRPr sz="2400" cap="all" spc="48">
                <a:solidFill>
                  <a:srgbClr val="1D355E"/>
                </a:solidFill>
                <a:latin typeface="Avenir LT Std 65 Medium"/>
                <a:ea typeface="Avenir LT Std 65 Medium"/>
                <a:cs typeface="Avenir LT Std 65 Medium"/>
                <a:sym typeface="Avenir LT Std 65 Medium"/>
              </a:defRPr>
            </a:pPr>
            <a:endParaRPr/>
          </a:p>
        </p:txBody>
      </p:sp>
      <p:pic>
        <p:nvPicPr>
          <p:cNvPr id="11" name="Immagine 8" descr="Immagine 8"/>
          <p:cNvPicPr>
            <a:picLocks noChangeAspect="1"/>
          </p:cNvPicPr>
          <p:nvPr userDrawn="1"/>
        </p:nvPicPr>
        <p:blipFill>
          <a:blip r:embed="rId3"/>
          <a:stretch>
            <a:fillRect/>
          </a:stretch>
        </p:blipFill>
        <p:spPr>
          <a:xfrm>
            <a:off x="19939381" y="12460202"/>
            <a:ext cx="3101169" cy="1045426"/>
          </a:xfrm>
          <a:prstGeom prst="rect">
            <a:avLst/>
          </a:prstGeom>
          <a:ln w="12700">
            <a:miter lim="400000"/>
          </a:ln>
        </p:spPr>
      </p:pic>
      <p:sp>
        <p:nvSpPr>
          <p:cNvPr id="8" name="Corpo livello uno…">
            <a:extLst>
              <a:ext uri="{FF2B5EF4-FFF2-40B4-BE49-F238E27FC236}">
                <a16:creationId xmlns:a16="http://schemas.microsoft.com/office/drawing/2014/main" id="{CE3C4E78-649F-5845-8ECF-6038E6742A6E}"/>
              </a:ext>
            </a:extLst>
          </p:cNvPr>
          <p:cNvSpPr txBox="1">
            <a:spLocks noGrp="1"/>
          </p:cNvSpPr>
          <p:nvPr>
            <p:ph type="body" sz="quarter" idx="1"/>
          </p:nvPr>
        </p:nvSpPr>
        <p:spPr>
          <a:xfrm>
            <a:off x="3776133" y="2961932"/>
            <a:ext cx="19346401" cy="535942"/>
          </a:xfrm>
          <a:prstGeom prst="rect">
            <a:avLst/>
          </a:prstGeom>
        </p:spPr>
        <p:txBody>
          <a:bodyPr>
            <a:normAutofit/>
          </a:bodyPr>
          <a:lstStyle>
            <a:lvl1pPr marL="0" indent="0" algn="l">
              <a:buClrTx/>
              <a:buSzTx/>
              <a:buNone/>
              <a:defRPr sz="3400" cap="none" spc="306">
                <a:latin typeface="Avenir LT Std 55 Roman"/>
                <a:ea typeface="Avenir LT Std 55 Roman"/>
                <a:cs typeface="Avenir LT Std 55 Roman"/>
                <a:sym typeface="Avenir LT Std 55 Roman"/>
              </a:defRPr>
            </a:lvl1pPr>
            <a:lvl2pPr marL="919237" indent="-411237" algn="l">
              <a:buClrTx/>
              <a:defRPr sz="3400" cap="none" spc="306">
                <a:latin typeface="Avenir LT Std 55 Roman"/>
                <a:ea typeface="Avenir LT Std 55 Roman"/>
                <a:cs typeface="Avenir LT Std 55 Roman"/>
                <a:sym typeface="Avenir LT Std 55 Roman"/>
              </a:defRPr>
            </a:lvl2pPr>
            <a:lvl3pPr marL="1427237" indent="-411237" algn="l">
              <a:buClrTx/>
              <a:defRPr sz="3400" cap="none" spc="306">
                <a:latin typeface="Avenir LT Std 55 Roman"/>
                <a:ea typeface="Avenir LT Std 55 Roman"/>
                <a:cs typeface="Avenir LT Std 55 Roman"/>
                <a:sym typeface="Avenir LT Std 55 Roman"/>
              </a:defRPr>
            </a:lvl3pPr>
            <a:lvl4pPr marL="1935237" indent="-411237" algn="l">
              <a:buClrTx/>
              <a:defRPr sz="3400" cap="none" spc="306">
                <a:latin typeface="Avenir LT Std 55 Roman"/>
                <a:ea typeface="Avenir LT Std 55 Roman"/>
                <a:cs typeface="Avenir LT Std 55 Roman"/>
                <a:sym typeface="Avenir LT Std 55 Roman"/>
              </a:defRPr>
            </a:lvl4pPr>
            <a:lvl5pPr marL="2443237" indent="-411237" algn="l">
              <a:buClrTx/>
              <a:defRPr sz="3400" cap="none" spc="306">
                <a:latin typeface="Avenir LT Std 55 Roman"/>
                <a:ea typeface="Avenir LT Std 55 Roman"/>
                <a:cs typeface="Avenir LT Std 55 Roman"/>
                <a:sym typeface="Avenir LT Std 55 Roman"/>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Tree>
    <p:extLst>
      <p:ext uri="{BB962C8B-B14F-4D97-AF65-F5344CB8AC3E}">
        <p14:creationId xmlns:p14="http://schemas.microsoft.com/office/powerpoint/2010/main" val="3637691297"/>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olo / sottotitolo / testo">
    <p:spTree>
      <p:nvGrpSpPr>
        <p:cNvPr id="1" name=""/>
        <p:cNvGrpSpPr/>
        <p:nvPr/>
      </p:nvGrpSpPr>
      <p:grpSpPr>
        <a:xfrm>
          <a:off x="0" y="0"/>
          <a:ext cx="0" cy="0"/>
          <a:chOff x="0" y="0"/>
          <a:chExt cx="0" cy="0"/>
        </a:xfrm>
      </p:grpSpPr>
      <p:sp>
        <p:nvSpPr>
          <p:cNvPr id="42" name="Corpo livello uno…"/>
          <p:cNvSpPr txBox="1">
            <a:spLocks noGrp="1"/>
          </p:cNvSpPr>
          <p:nvPr>
            <p:ph type="body" idx="1"/>
          </p:nvPr>
        </p:nvSpPr>
        <p:spPr>
          <a:xfrm>
            <a:off x="1896533" y="3022600"/>
            <a:ext cx="21138724" cy="9067800"/>
          </a:xfrm>
          <a:prstGeom prst="rect">
            <a:avLst/>
          </a:prstGeom>
        </p:spPr>
        <p:txBody>
          <a:bodyPr>
            <a:normAutofit/>
          </a:bodyPr>
          <a:lstStyle>
            <a:lvl1pPr marL="0" indent="0" algn="l">
              <a:spcBef>
                <a:spcPts val="4800"/>
              </a:spcBef>
              <a:buFontTx/>
              <a:buNone/>
              <a:defRPr sz="4200" cap="none" spc="84">
                <a:latin typeface="Avenir Medium"/>
                <a:ea typeface="Avenir Medium"/>
                <a:cs typeface="Avenir Medium"/>
                <a:sym typeface="Avenir Medium"/>
              </a:defRPr>
            </a:lvl1pPr>
            <a:lvl2pPr marL="508000" indent="0" algn="l">
              <a:spcBef>
                <a:spcPts val="4800"/>
              </a:spcBef>
              <a:buFontTx/>
              <a:buNone/>
              <a:defRPr sz="4200" cap="none" spc="84">
                <a:latin typeface="Avenir Medium"/>
                <a:ea typeface="Avenir Medium"/>
                <a:cs typeface="Avenir Medium"/>
                <a:sym typeface="Avenir Medium"/>
              </a:defRPr>
            </a:lvl2pPr>
            <a:lvl3pPr marL="1016000" indent="0" algn="l">
              <a:spcBef>
                <a:spcPts val="4800"/>
              </a:spcBef>
              <a:buFontTx/>
              <a:buNone/>
              <a:defRPr sz="4200" cap="none" spc="84">
                <a:latin typeface="Avenir Medium"/>
                <a:ea typeface="Avenir Medium"/>
                <a:cs typeface="Avenir Medium"/>
                <a:sym typeface="Avenir Medium"/>
              </a:defRPr>
            </a:lvl3pPr>
            <a:lvl4pPr marL="1524000" indent="0" algn="l">
              <a:spcBef>
                <a:spcPts val="4800"/>
              </a:spcBef>
              <a:buFontTx/>
              <a:buNone/>
              <a:defRPr sz="4200" cap="none" spc="84">
                <a:latin typeface="Avenir Medium"/>
                <a:ea typeface="Avenir Medium"/>
                <a:cs typeface="Avenir Medium"/>
                <a:sym typeface="Avenir Medium"/>
              </a:defRPr>
            </a:lvl4pPr>
            <a:lvl5pPr marL="2032000" indent="0" algn="l">
              <a:spcBef>
                <a:spcPts val="4800"/>
              </a:spcBef>
              <a:buFontTx/>
              <a:buNone/>
              <a:defRPr sz="4200" cap="none" spc="84">
                <a:latin typeface="Avenir Medium"/>
                <a:ea typeface="Avenir Medium"/>
                <a:cs typeface="Avenir Medium"/>
                <a:sym typeface="Avenir Medium"/>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dirty="0"/>
          </a:p>
        </p:txBody>
      </p:sp>
      <p:sp>
        <p:nvSpPr>
          <p:cNvPr id="43" name="Titolo Testo"/>
          <p:cNvSpPr txBox="1">
            <a:spLocks noGrp="1"/>
          </p:cNvSpPr>
          <p:nvPr>
            <p:ph type="title"/>
          </p:nvPr>
        </p:nvSpPr>
        <p:spPr>
          <a:prstGeom prst="rect">
            <a:avLst/>
          </a:prstGeom>
        </p:spPr>
        <p:txBody>
          <a:bodyPr/>
          <a:lstStyle/>
          <a:p>
            <a:r>
              <a:rPr lang="it-IT"/>
              <a:t>Fare clic per modificare lo stile del titolo dello schema</a:t>
            </a:r>
            <a:endParaRPr/>
          </a:p>
        </p:txBody>
      </p:sp>
      <p:sp>
        <p:nvSpPr>
          <p:cNvPr id="45" name="Numero diapositiva"/>
          <p:cNvSpPr txBox="1">
            <a:spLocks noGrp="1"/>
          </p:cNvSpPr>
          <p:nvPr>
            <p:ph type="sldNum" sz="quarter" idx="2"/>
          </p:nvPr>
        </p:nvSpPr>
        <p:spPr>
          <a:xfrm>
            <a:off x="1903391" y="12778446"/>
            <a:ext cx="443485" cy="408940"/>
          </a:xfrm>
          <a:prstGeom prst="rect">
            <a:avLst/>
          </a:prstGeom>
        </p:spPr>
        <p:txBody>
          <a:bodyPr/>
          <a:lstStyle/>
          <a:p>
            <a:fld id="{86CB4B4D-7CA3-9044-876B-883B54F8677D}" type="slidenum">
              <a:rPr/>
              <a:t>‹N›</a:t>
            </a:fld>
            <a:endParaRPr/>
          </a:p>
        </p:txBody>
      </p:sp>
      <p:sp>
        <p:nvSpPr>
          <p:cNvPr id="6" name="Sottotitolo">
            <a:extLst>
              <a:ext uri="{FF2B5EF4-FFF2-40B4-BE49-F238E27FC236}">
                <a16:creationId xmlns:a16="http://schemas.microsoft.com/office/drawing/2014/main" id="{C61B1B40-C8D8-564D-ABB6-B7D9A76507F5}"/>
              </a:ext>
            </a:extLst>
          </p:cNvPr>
          <p:cNvSpPr txBox="1">
            <a:spLocks noGrp="1"/>
          </p:cNvSpPr>
          <p:nvPr>
            <p:ph type="body" sz="quarter" idx="13"/>
          </p:nvPr>
        </p:nvSpPr>
        <p:spPr>
          <a:xfrm>
            <a:off x="1901826" y="1981200"/>
            <a:ext cx="21138724" cy="525780"/>
          </a:xfrm>
          <a:prstGeom prst="rect">
            <a:avLst/>
          </a:prstGeom>
        </p:spPr>
        <p:txBody>
          <a:bodyPr>
            <a:spAutoFit/>
          </a:bodyPr>
          <a:lstStyle>
            <a:lvl1pPr marL="0" indent="0" algn="l">
              <a:buClrTx/>
              <a:buSzTx/>
              <a:buNone/>
              <a:defRPr sz="3400" cap="none" spc="306">
                <a:solidFill>
                  <a:srgbClr val="9A958E"/>
                </a:solidFill>
                <a:latin typeface="Avenir LT Std 55 Roman"/>
                <a:ea typeface="Avenir LT Std 55 Roman"/>
                <a:cs typeface="Avenir LT Std 55 Roman"/>
                <a:sym typeface="Avenir LT Std 55 Roman"/>
              </a:defRPr>
            </a:lvl1pPr>
          </a:lstStyle>
          <a:p>
            <a:pPr lvl="0"/>
            <a:r>
              <a:rPr lang="it-IT"/>
              <a:t>Fare clic per modificare gli stili del testo dello schema</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Chiusura">
    <p:spTree>
      <p:nvGrpSpPr>
        <p:cNvPr id="1" name=""/>
        <p:cNvGrpSpPr/>
        <p:nvPr/>
      </p:nvGrpSpPr>
      <p:grpSpPr>
        <a:xfrm>
          <a:off x="0" y="0"/>
          <a:ext cx="0" cy="0"/>
          <a:chOff x="0" y="0"/>
          <a:chExt cx="0" cy="0"/>
        </a:xfrm>
      </p:grpSpPr>
      <p:pic>
        <p:nvPicPr>
          <p:cNvPr id="8" name="Immagine 7">
            <a:extLst>
              <a:ext uri="{FF2B5EF4-FFF2-40B4-BE49-F238E27FC236}">
                <a16:creationId xmlns:a16="http://schemas.microsoft.com/office/drawing/2014/main" id="{2EF567D6-081D-794C-A9ED-D660F3D9E86D}"/>
              </a:ext>
            </a:extLst>
          </p:cNvPr>
          <p:cNvPicPr>
            <a:picLocks noChangeAspect="1"/>
          </p:cNvPicPr>
          <p:nvPr userDrawn="1"/>
        </p:nvPicPr>
        <p:blipFill>
          <a:blip r:embed="rId2">
            <a:alphaModFix amt="5000"/>
            <a:extLst>
              <a:ext uri="{28A0092B-C50C-407E-A947-70E740481C1C}">
                <a14:useLocalDpi xmlns:a14="http://schemas.microsoft.com/office/drawing/2010/main"/>
              </a:ext>
            </a:extLst>
          </a:blip>
          <a:stretch>
            <a:fillRect/>
          </a:stretch>
        </p:blipFill>
        <p:spPr>
          <a:xfrm>
            <a:off x="-27711" y="5674754"/>
            <a:ext cx="24419989" cy="6038946"/>
          </a:xfrm>
          <a:prstGeom prst="rect">
            <a:avLst/>
          </a:prstGeom>
        </p:spPr>
      </p:pic>
      <p:pic>
        <p:nvPicPr>
          <p:cNvPr id="157" name="Immagine" descr="Immagine"/>
          <p:cNvPicPr>
            <a:picLocks noChangeAspect="1"/>
          </p:cNvPicPr>
          <p:nvPr/>
        </p:nvPicPr>
        <p:blipFill>
          <a:blip r:embed="rId3"/>
          <a:stretch>
            <a:fillRect/>
          </a:stretch>
        </p:blipFill>
        <p:spPr>
          <a:xfrm>
            <a:off x="10824209" y="792338"/>
            <a:ext cx="2735582" cy="3800124"/>
          </a:xfrm>
          <a:prstGeom prst="rect">
            <a:avLst/>
          </a:prstGeom>
          <a:ln w="12700">
            <a:miter lim="400000"/>
          </a:ln>
        </p:spPr>
      </p:pic>
      <p:sp>
        <p:nvSpPr>
          <p:cNvPr id="158" name="www.units.it"/>
          <p:cNvSpPr txBox="1"/>
          <p:nvPr/>
        </p:nvSpPr>
        <p:spPr>
          <a:xfrm>
            <a:off x="10847132" y="12111963"/>
            <a:ext cx="2689734" cy="7112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spAutoFit/>
          </a:bodyPr>
          <a:lstStyle>
            <a:lvl1pPr>
              <a:spcBef>
                <a:spcPts val="4000"/>
              </a:spcBef>
              <a:defRPr u="sng" spc="70">
                <a:solidFill>
                  <a:srgbClr val="0000FF"/>
                </a:solidFill>
                <a:uFill>
                  <a:solidFill>
                    <a:srgbClr val="0000FF"/>
                  </a:solidFill>
                </a:uFill>
                <a:latin typeface="Avenir Medium"/>
                <a:ea typeface="Avenir Medium"/>
                <a:cs typeface="Avenir Medium"/>
                <a:sym typeface="Avenir Medium"/>
                <a:hlinkClick r:id="rId4"/>
              </a:defRPr>
            </a:lvl1pPr>
          </a:lstStyle>
          <a:p>
            <a:pPr>
              <a:defRPr>
                <a:solidFill>
                  <a:srgbClr val="1D355E"/>
                </a:solidFill>
                <a:uFillTx/>
              </a:defRPr>
            </a:pPr>
            <a:r>
              <a:rPr>
                <a:solidFill>
                  <a:srgbClr val="0000FF"/>
                </a:solidFill>
                <a:uFill>
                  <a:solidFill>
                    <a:srgbClr val="0000FF"/>
                  </a:solidFill>
                </a:uFill>
                <a:hlinkClick r:id="rId4"/>
              </a:rPr>
              <a:t>www.units.it</a:t>
            </a:r>
          </a:p>
        </p:txBody>
      </p:sp>
      <p:sp>
        <p:nvSpPr>
          <p:cNvPr id="160" name="nome.cognome@units.it"/>
          <p:cNvSpPr txBox="1">
            <a:spLocks noGrp="1"/>
          </p:cNvSpPr>
          <p:nvPr>
            <p:ph type="body" sz="quarter" idx="13"/>
          </p:nvPr>
        </p:nvSpPr>
        <p:spPr>
          <a:xfrm>
            <a:off x="8950378" y="11211594"/>
            <a:ext cx="6483239" cy="711202"/>
          </a:xfrm>
          <a:prstGeom prst="rect">
            <a:avLst/>
          </a:prstGeom>
        </p:spPr>
        <p:txBody>
          <a:bodyPr>
            <a:normAutofit/>
          </a:bodyPr>
          <a:lstStyle/>
          <a:p>
            <a:pPr marL="0" lvl="0" indent="0">
              <a:spcBef>
                <a:spcPts val="4000"/>
              </a:spcBef>
              <a:buClrTx/>
              <a:buSzTx/>
              <a:buNone/>
              <a:defRPr sz="3500" u="sng" cap="none" spc="0">
                <a:latin typeface="Avenir Medium"/>
                <a:ea typeface="Avenir Medium"/>
                <a:cs typeface="Avenir Medium"/>
                <a:sym typeface="Avenir Medium"/>
              </a:defRPr>
            </a:pPr>
            <a:r>
              <a:rPr lang="it-IT"/>
              <a:t>Fare clic per modificare gli stili del testo dello schema</a:t>
            </a:r>
          </a:p>
        </p:txBody>
      </p:sp>
      <p:sp>
        <p:nvSpPr>
          <p:cNvPr id="161" name="Struttura / Dipartimento"/>
          <p:cNvSpPr txBox="1">
            <a:spLocks noGrp="1"/>
          </p:cNvSpPr>
          <p:nvPr>
            <p:ph type="body" sz="quarter" idx="14"/>
          </p:nvPr>
        </p:nvSpPr>
        <p:spPr>
          <a:xfrm>
            <a:off x="8045537" y="7680724"/>
            <a:ext cx="8292923" cy="965202"/>
          </a:xfrm>
          <a:prstGeom prst="rect">
            <a:avLst/>
          </a:prstGeom>
        </p:spPr>
        <p:txBody>
          <a:bodyPr>
            <a:normAutofit/>
          </a:bodyPr>
          <a:lstStyle/>
          <a:p>
            <a:pPr marL="0" lvl="0" indent="0">
              <a:spcBef>
                <a:spcPts val="4800"/>
              </a:spcBef>
              <a:buClrTx/>
              <a:buSzTx/>
              <a:buNone/>
              <a:defRPr sz="5000" cap="none" spc="100">
                <a:latin typeface="Avenir"/>
                <a:ea typeface="Avenir"/>
                <a:cs typeface="Avenir"/>
                <a:sym typeface="Avenir Roman"/>
              </a:defRPr>
            </a:pPr>
            <a:r>
              <a:rPr lang="it-IT"/>
              <a:t>Fare clic per modificare gli stili del testo dello schema</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Immagine 8">
            <a:extLst>
              <a:ext uri="{FF2B5EF4-FFF2-40B4-BE49-F238E27FC236}">
                <a16:creationId xmlns:a16="http://schemas.microsoft.com/office/drawing/2014/main" id="{28D26903-2C60-DD43-BF5A-96413FE9D463}"/>
              </a:ext>
            </a:extLst>
          </p:cNvPr>
          <p:cNvPicPr>
            <a:picLocks noChangeAspect="1"/>
          </p:cNvPicPr>
          <p:nvPr userDrawn="1"/>
        </p:nvPicPr>
        <p:blipFill>
          <a:blip r:embed="rId7">
            <a:alphaModFix amt="5000"/>
            <a:extLst>
              <a:ext uri="{28A0092B-C50C-407E-A947-70E740481C1C}">
                <a14:useLocalDpi xmlns:a14="http://schemas.microsoft.com/office/drawing/2010/main"/>
              </a:ext>
            </a:extLst>
          </a:blip>
          <a:stretch>
            <a:fillRect/>
          </a:stretch>
        </p:blipFill>
        <p:spPr>
          <a:xfrm>
            <a:off x="-27711" y="5674754"/>
            <a:ext cx="24419989" cy="6038946"/>
          </a:xfrm>
          <a:prstGeom prst="rect">
            <a:avLst/>
          </a:prstGeom>
        </p:spPr>
      </p:pic>
      <p:sp>
        <p:nvSpPr>
          <p:cNvPr id="2" name="Rettangolo"/>
          <p:cNvSpPr/>
          <p:nvPr/>
        </p:nvSpPr>
        <p:spPr>
          <a:xfrm>
            <a:off x="0" y="12262777"/>
            <a:ext cx="24384000" cy="1453225"/>
          </a:xfrm>
          <a:prstGeom prst="rect">
            <a:avLst/>
          </a:prstGeom>
          <a:solidFill>
            <a:srgbClr val="1D355E"/>
          </a:solidFill>
          <a:ln w="12700">
            <a:miter lim="400000"/>
          </a:ln>
        </p:spPr>
        <p:txBody>
          <a:bodyPr lIns="50800" tIns="50800" rIns="50800" bIns="50800" anchor="ctr"/>
          <a:lstStyle/>
          <a:p>
            <a:pPr>
              <a:defRPr sz="2400" cap="all" spc="48">
                <a:solidFill>
                  <a:srgbClr val="1D355E"/>
                </a:solidFill>
                <a:latin typeface="Avenir LT Std 65 Medium"/>
                <a:ea typeface="Avenir LT Std 65 Medium"/>
                <a:cs typeface="Avenir LT Std 65 Medium"/>
                <a:sym typeface="Avenir LT Std 65 Medium"/>
              </a:defRPr>
            </a:pPr>
            <a:endParaRPr/>
          </a:p>
        </p:txBody>
      </p:sp>
      <p:pic>
        <p:nvPicPr>
          <p:cNvPr id="3" name="Immagine 8" descr="Immagine 8"/>
          <p:cNvPicPr>
            <a:picLocks noChangeAspect="1"/>
          </p:cNvPicPr>
          <p:nvPr/>
        </p:nvPicPr>
        <p:blipFill>
          <a:blip r:embed="rId8"/>
          <a:stretch>
            <a:fillRect/>
          </a:stretch>
        </p:blipFill>
        <p:spPr>
          <a:xfrm>
            <a:off x="19939381" y="12460202"/>
            <a:ext cx="3101169" cy="1045426"/>
          </a:xfrm>
          <a:prstGeom prst="rect">
            <a:avLst/>
          </a:prstGeom>
          <a:ln w="12700">
            <a:miter lim="400000"/>
          </a:ln>
        </p:spPr>
      </p:pic>
      <p:sp>
        <p:nvSpPr>
          <p:cNvPr id="4" name="Linea"/>
          <p:cNvSpPr/>
          <p:nvPr/>
        </p:nvSpPr>
        <p:spPr>
          <a:xfrm flipV="1">
            <a:off x="2603499" y="12714946"/>
            <a:ext cx="2" cy="535941"/>
          </a:xfrm>
          <a:prstGeom prst="line">
            <a:avLst/>
          </a:prstGeom>
          <a:ln w="12700">
            <a:solidFill>
              <a:srgbClr val="FFFFFF"/>
            </a:solidFill>
            <a:miter lim="400000"/>
          </a:ln>
        </p:spPr>
        <p:txBody>
          <a:bodyPr lIns="45718" tIns="45718" rIns="45718" bIns="45718"/>
          <a:lstStyle/>
          <a:p>
            <a:endParaRPr/>
          </a:p>
        </p:txBody>
      </p:sp>
      <p:sp>
        <p:nvSpPr>
          <p:cNvPr id="5" name="Linea"/>
          <p:cNvSpPr/>
          <p:nvPr/>
        </p:nvSpPr>
        <p:spPr>
          <a:xfrm flipV="1">
            <a:off x="2603499" y="12714946"/>
            <a:ext cx="2" cy="535941"/>
          </a:xfrm>
          <a:prstGeom prst="line">
            <a:avLst/>
          </a:prstGeom>
          <a:ln w="12700">
            <a:solidFill>
              <a:srgbClr val="FFFFFF"/>
            </a:solidFill>
            <a:miter lim="400000"/>
          </a:ln>
        </p:spPr>
        <p:txBody>
          <a:bodyPr lIns="45718" tIns="45718" rIns="45718" bIns="45718"/>
          <a:lstStyle/>
          <a:p>
            <a:endParaRPr/>
          </a:p>
        </p:txBody>
      </p:sp>
      <p:sp>
        <p:nvSpPr>
          <p:cNvPr id="6" name="Titolo Testo"/>
          <p:cNvSpPr txBox="1">
            <a:spLocks noGrp="1"/>
          </p:cNvSpPr>
          <p:nvPr>
            <p:ph type="title"/>
          </p:nvPr>
        </p:nvSpPr>
        <p:spPr>
          <a:xfrm>
            <a:off x="1901825" y="-624791"/>
            <a:ext cx="21138724" cy="2651126"/>
          </a:xfrm>
          <a:prstGeom prst="rect">
            <a:avLst/>
          </a:prstGeom>
          <a:ln w="12700">
            <a:miter lim="400000"/>
          </a:ln>
          <a:extLst>
            <a:ext uri="{C572A759-6A51-4108-AA02-DFA0A04FC94B}">
              <ma14:wrappingTextBoxFlag xmlns:ma14="http://schemas.microsoft.com/office/mac/drawingml/2011/main" xmlns="" val="1"/>
            </a:ext>
          </a:extLst>
        </p:spPr>
        <p:txBody>
          <a:bodyPr lIns="45719" rIns="45719" anchor="b">
            <a:normAutofit/>
          </a:bodyPr>
          <a:lstStyle/>
          <a:p>
            <a:r>
              <a:t>Titolo Testo</a:t>
            </a:r>
          </a:p>
        </p:txBody>
      </p:sp>
      <p:sp>
        <p:nvSpPr>
          <p:cNvPr id="8" name="Numero diapositiva"/>
          <p:cNvSpPr txBox="1">
            <a:spLocks noGrp="1"/>
          </p:cNvSpPr>
          <p:nvPr>
            <p:ph type="sldNum" sz="quarter" idx="2"/>
          </p:nvPr>
        </p:nvSpPr>
        <p:spPr>
          <a:xfrm>
            <a:off x="1911857" y="12785260"/>
            <a:ext cx="443485" cy="408941"/>
          </a:xfrm>
          <a:prstGeom prst="rect">
            <a:avLst/>
          </a:prstGeom>
          <a:ln w="12700">
            <a:miter lim="400000"/>
          </a:ln>
        </p:spPr>
        <p:txBody>
          <a:bodyPr wrap="none" lIns="50800" tIns="50800" rIns="50800" bIns="50800" anchor="ctr">
            <a:spAutoFit/>
          </a:bodyPr>
          <a:lstStyle>
            <a:lvl1pPr>
              <a:defRPr sz="2400" cap="all" spc="48">
                <a:solidFill>
                  <a:srgbClr val="FFFFFF"/>
                </a:solidFill>
                <a:latin typeface="Avenir LT Std 35 Light"/>
                <a:ea typeface="Avenir LT Std 35 Light"/>
                <a:cs typeface="Avenir LT Std 35 Light"/>
                <a:sym typeface="Avenir LT Std 35 Light"/>
              </a:defRPr>
            </a:lvl1pPr>
          </a:lstStyle>
          <a:p>
            <a:fld id="{86CB4B4D-7CA3-9044-876B-883B54F8677D}" type="slidenum">
              <a:rPr/>
              <a:t>‹N›</a:t>
            </a:fld>
            <a:endParaRPr/>
          </a:p>
        </p:txBody>
      </p:sp>
    </p:spTree>
  </p:cSld>
  <p:clrMap bg1="lt1" tx1="dk1" bg2="lt2" tx2="dk2" accent1="accent1" accent2="accent2" accent3="accent3" accent4="accent4" accent5="accent5" accent6="accent6" hlink="hlink" folHlink="folHlink"/>
  <p:sldLayoutIdLst>
    <p:sldLayoutId id="2147483664" r:id="rId1"/>
    <p:sldLayoutId id="2147483650" r:id="rId2"/>
    <p:sldLayoutId id="2147483663" r:id="rId3"/>
    <p:sldLayoutId id="2147483651" r:id="rId4"/>
    <p:sldLayoutId id="2147483661" r:id="rId5"/>
  </p:sldLayoutIdLst>
  <p:transition spd="med"/>
  <p:txStyles>
    <p:titleStyle>
      <a:lvl1pPr marL="0" marR="0" indent="0" algn="l" defTabSz="647700" rtl="0" eaLnBrk="1" latinLnBrk="0" hangingPunct="1">
        <a:lnSpc>
          <a:spcPct val="100000"/>
        </a:lnSpc>
        <a:spcBef>
          <a:spcPts val="0"/>
        </a:spcBef>
        <a:spcAft>
          <a:spcPts val="0"/>
        </a:spcAft>
        <a:buClrTx/>
        <a:buSzTx/>
        <a:buFontTx/>
        <a:buNone/>
        <a:tabLst/>
        <a:defRPr sz="5400" b="0" i="0" u="none" strike="noStrike" cap="all" spc="298" baseline="0">
          <a:ln>
            <a:noFill/>
          </a:ln>
          <a:solidFill>
            <a:srgbClr val="1D355E"/>
          </a:solidFill>
          <a:uFillTx/>
          <a:latin typeface="AvenirLTStd-Medium"/>
          <a:ea typeface="AvenirLTStd-Medium"/>
          <a:cs typeface="AvenirLTStd-Medium"/>
          <a:sym typeface="AvenirLTStd-Medium"/>
        </a:defRPr>
      </a:lvl1pPr>
      <a:lvl2pPr marL="0" marR="0" indent="0" algn="l" defTabSz="647700" rtl="0" eaLnBrk="1" latinLnBrk="0" hangingPunct="1">
        <a:lnSpc>
          <a:spcPct val="100000"/>
        </a:lnSpc>
        <a:spcBef>
          <a:spcPts val="0"/>
        </a:spcBef>
        <a:spcAft>
          <a:spcPts val="0"/>
        </a:spcAft>
        <a:buClrTx/>
        <a:buSzTx/>
        <a:buFontTx/>
        <a:buNone/>
        <a:tabLst/>
        <a:defRPr sz="5400" b="0" i="0" u="none" strike="noStrike" cap="all" spc="298" baseline="0">
          <a:ln>
            <a:noFill/>
          </a:ln>
          <a:solidFill>
            <a:srgbClr val="1D355E"/>
          </a:solidFill>
          <a:uFillTx/>
          <a:latin typeface="AvenirLTStd-Medium"/>
          <a:ea typeface="AvenirLTStd-Medium"/>
          <a:cs typeface="AvenirLTStd-Medium"/>
          <a:sym typeface="AvenirLTStd-Medium"/>
        </a:defRPr>
      </a:lvl2pPr>
      <a:lvl3pPr marL="0" marR="0" indent="0" algn="l" defTabSz="647700" rtl="0" eaLnBrk="1" latinLnBrk="0" hangingPunct="1">
        <a:lnSpc>
          <a:spcPct val="100000"/>
        </a:lnSpc>
        <a:spcBef>
          <a:spcPts val="0"/>
        </a:spcBef>
        <a:spcAft>
          <a:spcPts val="0"/>
        </a:spcAft>
        <a:buClrTx/>
        <a:buSzTx/>
        <a:buFontTx/>
        <a:buNone/>
        <a:tabLst/>
        <a:defRPr sz="5400" b="0" i="0" u="none" strike="noStrike" cap="all" spc="298" baseline="0">
          <a:ln>
            <a:noFill/>
          </a:ln>
          <a:solidFill>
            <a:srgbClr val="1D355E"/>
          </a:solidFill>
          <a:uFillTx/>
          <a:latin typeface="AvenirLTStd-Medium"/>
          <a:ea typeface="AvenirLTStd-Medium"/>
          <a:cs typeface="AvenirLTStd-Medium"/>
          <a:sym typeface="AvenirLTStd-Medium"/>
        </a:defRPr>
      </a:lvl3pPr>
      <a:lvl4pPr marL="0" marR="0" indent="0" algn="l" defTabSz="647700" rtl="0" eaLnBrk="1" latinLnBrk="0" hangingPunct="1">
        <a:lnSpc>
          <a:spcPct val="100000"/>
        </a:lnSpc>
        <a:spcBef>
          <a:spcPts val="0"/>
        </a:spcBef>
        <a:spcAft>
          <a:spcPts val="0"/>
        </a:spcAft>
        <a:buClrTx/>
        <a:buSzTx/>
        <a:buFontTx/>
        <a:buNone/>
        <a:tabLst/>
        <a:defRPr sz="5400" b="0" i="0" u="none" strike="noStrike" cap="all" spc="298" baseline="0">
          <a:ln>
            <a:noFill/>
          </a:ln>
          <a:solidFill>
            <a:srgbClr val="1D355E"/>
          </a:solidFill>
          <a:uFillTx/>
          <a:latin typeface="AvenirLTStd-Medium"/>
          <a:ea typeface="AvenirLTStd-Medium"/>
          <a:cs typeface="AvenirLTStd-Medium"/>
          <a:sym typeface="AvenirLTStd-Medium"/>
        </a:defRPr>
      </a:lvl4pPr>
      <a:lvl5pPr marL="0" marR="0" indent="0" algn="l" defTabSz="647700" rtl="0" eaLnBrk="1" latinLnBrk="0" hangingPunct="1">
        <a:lnSpc>
          <a:spcPct val="100000"/>
        </a:lnSpc>
        <a:spcBef>
          <a:spcPts val="0"/>
        </a:spcBef>
        <a:spcAft>
          <a:spcPts val="0"/>
        </a:spcAft>
        <a:buClrTx/>
        <a:buSzTx/>
        <a:buFontTx/>
        <a:buNone/>
        <a:tabLst/>
        <a:defRPr sz="5400" b="0" i="0" u="none" strike="noStrike" cap="all" spc="298" baseline="0">
          <a:ln>
            <a:noFill/>
          </a:ln>
          <a:solidFill>
            <a:srgbClr val="1D355E"/>
          </a:solidFill>
          <a:uFillTx/>
          <a:latin typeface="AvenirLTStd-Medium"/>
          <a:ea typeface="AvenirLTStd-Medium"/>
          <a:cs typeface="AvenirLTStd-Medium"/>
          <a:sym typeface="AvenirLTStd-Medium"/>
        </a:defRPr>
      </a:lvl5pPr>
      <a:lvl6pPr marL="0" marR="0" indent="0" algn="l" defTabSz="647700" rtl="0" eaLnBrk="1" latinLnBrk="0" hangingPunct="1">
        <a:lnSpc>
          <a:spcPct val="100000"/>
        </a:lnSpc>
        <a:spcBef>
          <a:spcPts val="0"/>
        </a:spcBef>
        <a:spcAft>
          <a:spcPts val="0"/>
        </a:spcAft>
        <a:buClrTx/>
        <a:buSzTx/>
        <a:buFontTx/>
        <a:buNone/>
        <a:tabLst/>
        <a:defRPr sz="5400" b="0" i="0" u="none" strike="noStrike" cap="all" spc="298" baseline="0">
          <a:ln>
            <a:noFill/>
          </a:ln>
          <a:solidFill>
            <a:srgbClr val="1D355E"/>
          </a:solidFill>
          <a:uFillTx/>
          <a:latin typeface="AvenirLTStd-Medium"/>
          <a:ea typeface="AvenirLTStd-Medium"/>
          <a:cs typeface="AvenirLTStd-Medium"/>
          <a:sym typeface="AvenirLTStd-Medium"/>
        </a:defRPr>
      </a:lvl6pPr>
      <a:lvl7pPr marL="0" marR="0" indent="0" algn="l" defTabSz="647700" rtl="0" eaLnBrk="1" latinLnBrk="0" hangingPunct="1">
        <a:lnSpc>
          <a:spcPct val="100000"/>
        </a:lnSpc>
        <a:spcBef>
          <a:spcPts val="0"/>
        </a:spcBef>
        <a:spcAft>
          <a:spcPts val="0"/>
        </a:spcAft>
        <a:buClrTx/>
        <a:buSzTx/>
        <a:buFontTx/>
        <a:buNone/>
        <a:tabLst/>
        <a:defRPr sz="5400" b="0" i="0" u="none" strike="noStrike" cap="all" spc="298" baseline="0">
          <a:ln>
            <a:noFill/>
          </a:ln>
          <a:solidFill>
            <a:srgbClr val="1D355E"/>
          </a:solidFill>
          <a:uFillTx/>
          <a:latin typeface="AvenirLTStd-Medium"/>
          <a:ea typeface="AvenirLTStd-Medium"/>
          <a:cs typeface="AvenirLTStd-Medium"/>
          <a:sym typeface="AvenirLTStd-Medium"/>
        </a:defRPr>
      </a:lvl7pPr>
      <a:lvl8pPr marL="0" marR="0" indent="0" algn="l" defTabSz="647700" rtl="0" eaLnBrk="1" latinLnBrk="0" hangingPunct="1">
        <a:lnSpc>
          <a:spcPct val="100000"/>
        </a:lnSpc>
        <a:spcBef>
          <a:spcPts val="0"/>
        </a:spcBef>
        <a:spcAft>
          <a:spcPts val="0"/>
        </a:spcAft>
        <a:buClrTx/>
        <a:buSzTx/>
        <a:buFontTx/>
        <a:buNone/>
        <a:tabLst/>
        <a:defRPr sz="5400" b="0" i="0" u="none" strike="noStrike" cap="all" spc="298" baseline="0">
          <a:ln>
            <a:noFill/>
          </a:ln>
          <a:solidFill>
            <a:srgbClr val="1D355E"/>
          </a:solidFill>
          <a:uFillTx/>
          <a:latin typeface="AvenirLTStd-Medium"/>
          <a:ea typeface="AvenirLTStd-Medium"/>
          <a:cs typeface="AvenirLTStd-Medium"/>
          <a:sym typeface="AvenirLTStd-Medium"/>
        </a:defRPr>
      </a:lvl8pPr>
      <a:lvl9pPr marL="0" marR="0" indent="0" algn="l" defTabSz="647700" rtl="0" eaLnBrk="1" latinLnBrk="0" hangingPunct="1">
        <a:lnSpc>
          <a:spcPct val="100000"/>
        </a:lnSpc>
        <a:spcBef>
          <a:spcPts val="0"/>
        </a:spcBef>
        <a:spcAft>
          <a:spcPts val="0"/>
        </a:spcAft>
        <a:buClrTx/>
        <a:buSzTx/>
        <a:buFontTx/>
        <a:buNone/>
        <a:tabLst/>
        <a:defRPr sz="5400" b="0" i="0" u="none" strike="noStrike" cap="all" spc="298" baseline="0">
          <a:ln>
            <a:noFill/>
          </a:ln>
          <a:solidFill>
            <a:srgbClr val="1D355E"/>
          </a:solidFill>
          <a:uFillTx/>
          <a:latin typeface="AvenirLTStd-Medium"/>
          <a:ea typeface="AvenirLTStd-Medium"/>
          <a:cs typeface="AvenirLTStd-Medium"/>
          <a:sym typeface="AvenirLTStd-Medium"/>
        </a:defRPr>
      </a:lvl9pPr>
    </p:titleStyle>
    <p:bodyStyle>
      <a:lvl1pPr marL="290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1pPr>
      <a:lvl2pPr marL="79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2pPr>
      <a:lvl3pPr marL="130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3pPr>
      <a:lvl4pPr marL="181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4pPr>
      <a:lvl5pPr marL="2322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5pPr>
      <a:lvl6pPr marL="2830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6pPr>
      <a:lvl7pPr marL="333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7pPr>
      <a:lvl8pPr marL="384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8pPr>
      <a:lvl9pPr marL="435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9pPr>
    </p:bodyStyle>
    <p:otherStyle>
      <a:lvl1pPr marL="0" marR="0" indent="0" algn="ctr" defTabSz="647700" rtl="0" eaLnBrk="1" latinLnBrk="0" hangingPunct="1">
        <a:lnSpc>
          <a:spcPct val="100000"/>
        </a:lnSpc>
        <a:spcBef>
          <a:spcPts val="0"/>
        </a:spcBef>
        <a:spcAft>
          <a:spcPts val="0"/>
        </a:spcAft>
        <a:buClrTx/>
        <a:buSzTx/>
        <a:buFontTx/>
        <a:buNone/>
        <a:tabLst/>
        <a:defRPr sz="2400" b="0" i="0" u="none" strike="noStrike" cap="all" spc="48" baseline="0">
          <a:ln>
            <a:noFill/>
          </a:ln>
          <a:solidFill>
            <a:schemeClr val="tx1"/>
          </a:solidFill>
          <a:uFillTx/>
          <a:latin typeface="+mn-lt"/>
          <a:ea typeface="+mn-ea"/>
          <a:cs typeface="+mn-cs"/>
          <a:sym typeface="Avenir LT Std 35 Light"/>
        </a:defRPr>
      </a:lvl1pPr>
      <a:lvl2pPr marL="0" marR="0" indent="0" algn="ctr" defTabSz="647700" rtl="0" eaLnBrk="1" latinLnBrk="0" hangingPunct="1">
        <a:lnSpc>
          <a:spcPct val="100000"/>
        </a:lnSpc>
        <a:spcBef>
          <a:spcPts val="0"/>
        </a:spcBef>
        <a:spcAft>
          <a:spcPts val="0"/>
        </a:spcAft>
        <a:buClrTx/>
        <a:buSzTx/>
        <a:buFontTx/>
        <a:buNone/>
        <a:tabLst/>
        <a:defRPr sz="2400" b="0" i="0" u="none" strike="noStrike" cap="all" spc="48" baseline="0">
          <a:ln>
            <a:noFill/>
          </a:ln>
          <a:solidFill>
            <a:schemeClr val="tx1"/>
          </a:solidFill>
          <a:uFillTx/>
          <a:latin typeface="+mn-lt"/>
          <a:ea typeface="+mn-ea"/>
          <a:cs typeface="+mn-cs"/>
          <a:sym typeface="Avenir LT Std 35 Light"/>
        </a:defRPr>
      </a:lvl2pPr>
      <a:lvl3pPr marL="0" marR="0" indent="0" algn="ctr" defTabSz="647700" rtl="0" eaLnBrk="1" latinLnBrk="0" hangingPunct="1">
        <a:lnSpc>
          <a:spcPct val="100000"/>
        </a:lnSpc>
        <a:spcBef>
          <a:spcPts val="0"/>
        </a:spcBef>
        <a:spcAft>
          <a:spcPts val="0"/>
        </a:spcAft>
        <a:buClrTx/>
        <a:buSzTx/>
        <a:buFontTx/>
        <a:buNone/>
        <a:tabLst/>
        <a:defRPr sz="2400" b="0" i="0" u="none" strike="noStrike" cap="all" spc="48" baseline="0">
          <a:ln>
            <a:noFill/>
          </a:ln>
          <a:solidFill>
            <a:schemeClr val="tx1"/>
          </a:solidFill>
          <a:uFillTx/>
          <a:latin typeface="+mn-lt"/>
          <a:ea typeface="+mn-ea"/>
          <a:cs typeface="+mn-cs"/>
          <a:sym typeface="Avenir LT Std 35 Light"/>
        </a:defRPr>
      </a:lvl3pPr>
      <a:lvl4pPr marL="0" marR="0" indent="0" algn="ctr" defTabSz="647700" rtl="0" eaLnBrk="1" latinLnBrk="0" hangingPunct="1">
        <a:lnSpc>
          <a:spcPct val="100000"/>
        </a:lnSpc>
        <a:spcBef>
          <a:spcPts val="0"/>
        </a:spcBef>
        <a:spcAft>
          <a:spcPts val="0"/>
        </a:spcAft>
        <a:buClrTx/>
        <a:buSzTx/>
        <a:buFontTx/>
        <a:buNone/>
        <a:tabLst/>
        <a:defRPr sz="2400" b="0" i="0" u="none" strike="noStrike" cap="all" spc="48" baseline="0">
          <a:ln>
            <a:noFill/>
          </a:ln>
          <a:solidFill>
            <a:schemeClr val="tx1"/>
          </a:solidFill>
          <a:uFillTx/>
          <a:latin typeface="+mn-lt"/>
          <a:ea typeface="+mn-ea"/>
          <a:cs typeface="+mn-cs"/>
          <a:sym typeface="Avenir LT Std 35 Light"/>
        </a:defRPr>
      </a:lvl4pPr>
      <a:lvl5pPr marL="0" marR="0" indent="0" algn="ctr" defTabSz="647700" rtl="0" eaLnBrk="1" latinLnBrk="0" hangingPunct="1">
        <a:lnSpc>
          <a:spcPct val="100000"/>
        </a:lnSpc>
        <a:spcBef>
          <a:spcPts val="0"/>
        </a:spcBef>
        <a:spcAft>
          <a:spcPts val="0"/>
        </a:spcAft>
        <a:buClrTx/>
        <a:buSzTx/>
        <a:buFontTx/>
        <a:buNone/>
        <a:tabLst/>
        <a:defRPr sz="2400" b="0" i="0" u="none" strike="noStrike" cap="all" spc="48" baseline="0">
          <a:ln>
            <a:noFill/>
          </a:ln>
          <a:solidFill>
            <a:schemeClr val="tx1"/>
          </a:solidFill>
          <a:uFillTx/>
          <a:latin typeface="+mn-lt"/>
          <a:ea typeface="+mn-ea"/>
          <a:cs typeface="+mn-cs"/>
          <a:sym typeface="Avenir LT Std 35 Light"/>
        </a:defRPr>
      </a:lvl5pPr>
      <a:lvl6pPr marL="0" marR="0" indent="0" algn="ctr" defTabSz="647700" rtl="0" eaLnBrk="1" latinLnBrk="0" hangingPunct="1">
        <a:lnSpc>
          <a:spcPct val="100000"/>
        </a:lnSpc>
        <a:spcBef>
          <a:spcPts val="0"/>
        </a:spcBef>
        <a:spcAft>
          <a:spcPts val="0"/>
        </a:spcAft>
        <a:buClrTx/>
        <a:buSzTx/>
        <a:buFontTx/>
        <a:buNone/>
        <a:tabLst/>
        <a:defRPr sz="2400" b="0" i="0" u="none" strike="noStrike" cap="all" spc="48" baseline="0">
          <a:ln>
            <a:noFill/>
          </a:ln>
          <a:solidFill>
            <a:schemeClr val="tx1"/>
          </a:solidFill>
          <a:uFillTx/>
          <a:latin typeface="+mn-lt"/>
          <a:ea typeface="+mn-ea"/>
          <a:cs typeface="+mn-cs"/>
          <a:sym typeface="Avenir LT Std 35 Light"/>
        </a:defRPr>
      </a:lvl6pPr>
      <a:lvl7pPr marL="0" marR="0" indent="0" algn="ctr" defTabSz="647700" rtl="0" eaLnBrk="1" latinLnBrk="0" hangingPunct="1">
        <a:lnSpc>
          <a:spcPct val="100000"/>
        </a:lnSpc>
        <a:spcBef>
          <a:spcPts val="0"/>
        </a:spcBef>
        <a:spcAft>
          <a:spcPts val="0"/>
        </a:spcAft>
        <a:buClrTx/>
        <a:buSzTx/>
        <a:buFontTx/>
        <a:buNone/>
        <a:tabLst/>
        <a:defRPr sz="2400" b="0" i="0" u="none" strike="noStrike" cap="all" spc="48" baseline="0">
          <a:ln>
            <a:noFill/>
          </a:ln>
          <a:solidFill>
            <a:schemeClr val="tx1"/>
          </a:solidFill>
          <a:uFillTx/>
          <a:latin typeface="+mn-lt"/>
          <a:ea typeface="+mn-ea"/>
          <a:cs typeface="+mn-cs"/>
          <a:sym typeface="Avenir LT Std 35 Light"/>
        </a:defRPr>
      </a:lvl7pPr>
      <a:lvl8pPr marL="0" marR="0" indent="0" algn="ctr" defTabSz="647700" rtl="0" eaLnBrk="1" latinLnBrk="0" hangingPunct="1">
        <a:lnSpc>
          <a:spcPct val="100000"/>
        </a:lnSpc>
        <a:spcBef>
          <a:spcPts val="0"/>
        </a:spcBef>
        <a:spcAft>
          <a:spcPts val="0"/>
        </a:spcAft>
        <a:buClrTx/>
        <a:buSzTx/>
        <a:buFontTx/>
        <a:buNone/>
        <a:tabLst/>
        <a:defRPr sz="2400" b="0" i="0" u="none" strike="noStrike" cap="all" spc="48" baseline="0">
          <a:ln>
            <a:noFill/>
          </a:ln>
          <a:solidFill>
            <a:schemeClr val="tx1"/>
          </a:solidFill>
          <a:uFillTx/>
          <a:latin typeface="+mn-lt"/>
          <a:ea typeface="+mn-ea"/>
          <a:cs typeface="+mn-cs"/>
          <a:sym typeface="Avenir LT Std 35 Light"/>
        </a:defRPr>
      </a:lvl8pPr>
      <a:lvl9pPr marL="0" marR="0" indent="0" algn="ctr" defTabSz="647700" rtl="0" eaLnBrk="1" latinLnBrk="0" hangingPunct="1">
        <a:lnSpc>
          <a:spcPct val="100000"/>
        </a:lnSpc>
        <a:spcBef>
          <a:spcPts val="0"/>
        </a:spcBef>
        <a:spcAft>
          <a:spcPts val="0"/>
        </a:spcAft>
        <a:buClrTx/>
        <a:buSzTx/>
        <a:buFontTx/>
        <a:buNone/>
        <a:tabLst/>
        <a:defRPr sz="2400" b="0" i="0" u="none" strike="noStrike" cap="all" spc="48" baseline="0">
          <a:ln>
            <a:noFill/>
          </a:ln>
          <a:solidFill>
            <a:schemeClr val="tx1"/>
          </a:solidFill>
          <a:uFillTx/>
          <a:latin typeface="+mn-lt"/>
          <a:ea typeface="+mn-ea"/>
          <a:cs typeface="+mn-cs"/>
          <a:sym typeface="Avenir LT Std 35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3.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4.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5.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6.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7.xml"/></Relationships>
</file>

<file path=ppt/slides/_rels/slide39.xml.rels><?xml version="1.0" encoding="UTF-8" standalone="yes"?>
<Relationships xmlns="http://schemas.openxmlformats.org/package/2006/relationships"><Relationship Id="rId2" Type="http://schemas.openxmlformats.org/officeDocument/2006/relationships/hyperlink" Target="mailto:nome.cognome@units.it"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Trieste, 23 marzo 2021"/>
          <p:cNvSpPr txBox="1">
            <a:spLocks noGrp="1"/>
          </p:cNvSpPr>
          <p:nvPr>
            <p:ph type="body" sz="quarter" idx="4294967295"/>
          </p:nvPr>
        </p:nvSpPr>
        <p:spPr>
          <a:xfrm>
            <a:off x="3810000" y="12722566"/>
            <a:ext cx="6677891" cy="520702"/>
          </a:xfrm>
          <a:prstGeom prst="rect">
            <a:avLst/>
          </a:prstGeom>
        </p:spPr>
        <p:txBody>
          <a:bodyPr>
            <a:normAutofit/>
          </a:bodyPr>
          <a:lstStyle/>
          <a:p>
            <a:pPr marL="0" indent="0" algn="l">
              <a:buNone/>
            </a:pPr>
            <a:endParaRPr dirty="0">
              <a:solidFill>
                <a:schemeClr val="bg1"/>
              </a:solidFill>
            </a:endParaRPr>
          </a:p>
        </p:txBody>
      </p:sp>
      <p:sp>
        <p:nvSpPr>
          <p:cNvPr id="179" name="Titolo della presentazione"/>
          <p:cNvSpPr txBox="1">
            <a:spLocks noGrp="1"/>
          </p:cNvSpPr>
          <p:nvPr>
            <p:ph type="title"/>
          </p:nvPr>
        </p:nvSpPr>
        <p:spPr>
          <a:xfrm>
            <a:off x="2001328" y="3315063"/>
            <a:ext cx="20540312" cy="4299395"/>
          </a:xfrm>
          <a:prstGeom prst="rect">
            <a:avLst/>
          </a:prstGeom>
        </p:spPr>
        <p:txBody>
          <a:bodyPr>
            <a:normAutofit fontScale="90000"/>
          </a:bodyPr>
          <a:lstStyle>
            <a:lvl1pPr>
              <a:defRPr spc="300"/>
            </a:lvl1pPr>
          </a:lstStyle>
          <a:p>
            <a:pPr algn="ctr"/>
            <a:r>
              <a:rPr lang="it-IT" dirty="0"/>
              <a:t>Rapporto conclusivo attività di formazione 2024 </a:t>
            </a:r>
            <a:br>
              <a:rPr lang="it-IT" dirty="0"/>
            </a:br>
            <a:r>
              <a:rPr lang="it-IT" dirty="0"/>
              <a:t> Piano di formazione 2025-2026</a:t>
            </a:r>
            <a:br>
              <a:rPr lang="it-IT" dirty="0"/>
            </a:br>
            <a:r>
              <a:rPr lang="it-IT" dirty="0"/>
              <a:t>del personale tecnico-amministrativo e CEL dell’Università degli Studi di Trieste</a:t>
            </a:r>
            <a:endParaRPr dirty="0"/>
          </a:p>
        </p:txBody>
      </p:sp>
      <p:sp>
        <p:nvSpPr>
          <p:cNvPr id="180" name="Nome Cognome"/>
          <p:cNvSpPr txBox="1">
            <a:spLocks noGrp="1"/>
          </p:cNvSpPr>
          <p:nvPr>
            <p:ph type="body" sz="quarter" idx="4294967295"/>
          </p:nvPr>
        </p:nvSpPr>
        <p:spPr>
          <a:xfrm>
            <a:off x="3798363" y="10234863"/>
            <a:ext cx="7881019" cy="2136370"/>
          </a:xfrm>
          <a:prstGeom prst="rect">
            <a:avLst/>
          </a:prstGeom>
          <a:extLst>
            <a:ext uri="{C572A759-6A51-4108-AA02-DFA0A04FC94B}">
              <ma14:wrappingTextBoxFlag xmlns:ma14="http://schemas.microsoft.com/office/mac/drawingml/2011/main" xmlns="" val="1"/>
            </a:ext>
          </a:extLst>
        </p:spPr>
        <p:txBody>
          <a:bodyPr/>
          <a:lstStyle>
            <a:lvl1pPr marL="0" indent="0" algn="l">
              <a:spcBef>
                <a:spcPts val="4800"/>
              </a:spcBef>
              <a:buClrTx/>
              <a:buSzTx/>
              <a:buNone/>
              <a:defRPr sz="4100" cap="none" spc="0">
                <a:solidFill>
                  <a:srgbClr val="FFFFFF"/>
                </a:solidFill>
                <a:latin typeface="Avenir Heavy"/>
                <a:ea typeface="Avenir Heavy"/>
                <a:cs typeface="Avenir Heavy"/>
                <a:sym typeface="Avenir Heavy"/>
              </a:defRPr>
            </a:lvl1pPr>
          </a:lstStyle>
          <a:p>
            <a:r>
              <a:rPr lang="it-IT" dirty="0"/>
              <a:t>Unità di staff Formazione             </a:t>
            </a:r>
            <a:r>
              <a:rPr lang="it-IT" sz="3600" dirty="0"/>
              <a:t>Settore Personale tecnico amministrativo Area Risorse Umane</a:t>
            </a:r>
          </a:p>
          <a:p>
            <a:endParaRPr lang="it-IT" sz="3600" dirty="0"/>
          </a:p>
          <a:p>
            <a:endParaRPr lang="it-IT" dirty="0"/>
          </a:p>
          <a:p>
            <a:endParaRPr lang="it-IT" dirty="0"/>
          </a:p>
          <a:p>
            <a:endParaRPr dirty="0"/>
          </a:p>
        </p:txBody>
      </p:sp>
      <p:sp>
        <p:nvSpPr>
          <p:cNvPr id="181" name="Sottotitolo"/>
          <p:cNvSpPr txBox="1">
            <a:spLocks noGrp="1"/>
          </p:cNvSpPr>
          <p:nvPr>
            <p:ph type="body" sz="quarter" idx="14"/>
          </p:nvPr>
        </p:nvSpPr>
        <p:spPr>
          <a:xfrm>
            <a:off x="3822433" y="6858000"/>
            <a:ext cx="18765507" cy="2136370"/>
          </a:xfrm>
          <a:prstGeom prst="rect">
            <a:avLst/>
          </a:prstGeom>
          <a:extLst>
            <a:ext uri="{C572A759-6A51-4108-AA02-DFA0A04FC94B}">
              <ma14:wrappingTextBoxFlag xmlns:ma14="http://schemas.microsoft.com/office/mac/drawingml/2011/main" xmlns="" val="1"/>
            </a:ext>
          </a:extLst>
        </p:spPr>
        <p:txBody>
          <a:bodyPr>
            <a:normAutofit lnSpcReduction="10000"/>
          </a:bodyPr>
          <a:lstStyle>
            <a:lvl1pPr marL="0" indent="0" algn="l">
              <a:buClrTx/>
              <a:buSzTx/>
              <a:buNone/>
              <a:defRPr sz="3400" cap="none" spc="300">
                <a:solidFill>
                  <a:srgbClr val="FFFFFF"/>
                </a:solidFill>
                <a:latin typeface="Avenir LT Std 55 Roman"/>
                <a:ea typeface="Avenir LT Std 55 Roman"/>
                <a:cs typeface="Avenir LT Std 55 Roman"/>
                <a:sym typeface="Avenir LT Std 55 Roman"/>
              </a:defRPr>
            </a:lvl1pPr>
          </a:lstStyle>
          <a:p>
            <a:pPr algn="ctr"/>
            <a:endParaRPr lang="it-IT" sz="3600" dirty="0"/>
          </a:p>
          <a:p>
            <a:pPr algn="ctr"/>
            <a:endParaRPr lang="it-IT" sz="3600" dirty="0"/>
          </a:p>
          <a:p>
            <a:pPr algn="ctr"/>
            <a:r>
              <a:rPr lang="it-IT" sz="6900" dirty="0">
                <a:latin typeface="AvenirLTStd-Medium"/>
                <a:sym typeface="AvenirLTStd-Medium"/>
              </a:rPr>
              <a:t>Martedì 10 giugno 2025</a:t>
            </a:r>
            <a:endParaRPr sz="6900" dirty="0">
              <a:latin typeface="AvenirLTStd-Medium"/>
              <a:sym typeface="AvenirLTStd-Medium"/>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4A0E4-0009-1C9B-C4DD-69D70A6D684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3E27F95-8C79-057D-F0A7-22942B842B08}"/>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3" name="Tabella 2">
            <a:extLst>
              <a:ext uri="{FF2B5EF4-FFF2-40B4-BE49-F238E27FC236}">
                <a16:creationId xmlns:a16="http://schemas.microsoft.com/office/drawing/2014/main" id="{A75155AE-D1B7-6C38-50DD-6F6463EAA6DD}"/>
              </a:ext>
            </a:extLst>
          </p:cNvPr>
          <p:cNvGraphicFramePr>
            <a:graphicFrameLocks noGrp="1"/>
          </p:cNvGraphicFramePr>
          <p:nvPr>
            <p:extLst>
              <p:ext uri="{D42A27DB-BD31-4B8C-83A1-F6EECF244321}">
                <p14:modId xmlns:p14="http://schemas.microsoft.com/office/powerpoint/2010/main" val="3065327024"/>
              </p:ext>
            </p:extLst>
          </p:nvPr>
        </p:nvGraphicFramePr>
        <p:xfrm>
          <a:off x="759125" y="1518251"/>
          <a:ext cx="22428679" cy="10558731"/>
        </p:xfrm>
        <a:graphic>
          <a:graphicData uri="http://schemas.openxmlformats.org/drawingml/2006/table">
            <a:tbl>
              <a:tblPr>
                <a:tableStyleId>{5940675A-B579-460E-94D1-54222C63F5DA}</a:tableStyleId>
              </a:tblPr>
              <a:tblGrid>
                <a:gridCol w="2446764">
                  <a:extLst>
                    <a:ext uri="{9D8B030D-6E8A-4147-A177-3AD203B41FA5}">
                      <a16:colId xmlns:a16="http://schemas.microsoft.com/office/drawing/2014/main" val="2612429505"/>
                    </a:ext>
                  </a:extLst>
                </a:gridCol>
                <a:gridCol w="15454670">
                  <a:extLst>
                    <a:ext uri="{9D8B030D-6E8A-4147-A177-3AD203B41FA5}">
                      <a16:colId xmlns:a16="http://schemas.microsoft.com/office/drawing/2014/main" val="756071143"/>
                    </a:ext>
                  </a:extLst>
                </a:gridCol>
                <a:gridCol w="2170365">
                  <a:extLst>
                    <a:ext uri="{9D8B030D-6E8A-4147-A177-3AD203B41FA5}">
                      <a16:colId xmlns:a16="http://schemas.microsoft.com/office/drawing/2014/main" val="2578863204"/>
                    </a:ext>
                  </a:extLst>
                </a:gridCol>
                <a:gridCol w="2356880">
                  <a:extLst>
                    <a:ext uri="{9D8B030D-6E8A-4147-A177-3AD203B41FA5}">
                      <a16:colId xmlns:a16="http://schemas.microsoft.com/office/drawing/2014/main" val="3505380937"/>
                    </a:ext>
                  </a:extLst>
                </a:gridCol>
              </a:tblGrid>
              <a:tr h="787937">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6865" marR="6865" marT="686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6865" marR="6865" marT="686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6865" marR="6865" marT="686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6865" marR="6865" marT="6865" marB="0" anchor="ctr"/>
                </a:tc>
                <a:extLst>
                  <a:ext uri="{0D108BD9-81ED-4DB2-BD59-A6C34878D82A}">
                    <a16:rowId xmlns:a16="http://schemas.microsoft.com/office/drawing/2014/main" val="3983721954"/>
                  </a:ext>
                </a:extLst>
              </a:tr>
              <a:tr h="741959">
                <a:tc rowSpan="15">
                  <a:txBody>
                    <a:bodyPr/>
                    <a:lstStyle/>
                    <a:p>
                      <a:pPr algn="ctr" fontAlgn="ctr"/>
                      <a:r>
                        <a:rPr lang="it-IT" sz="2800" b="1" u="none" strike="noStrike" dirty="0">
                          <a:effectLst/>
                        </a:rPr>
                        <a:t>Economico-patrimoniale</a:t>
                      </a:r>
                      <a:endParaRPr lang="it-IT" sz="2800" b="1" i="0" u="none" strike="noStrike" dirty="0">
                        <a:solidFill>
                          <a:srgbClr val="000000"/>
                        </a:solidFill>
                        <a:effectLst/>
                        <a:latin typeface="Calibri" panose="020F0502020204030204" pitchFamily="34" charset="0"/>
                      </a:endParaRPr>
                    </a:p>
                  </a:txBody>
                  <a:tcPr marL="6865" marR="6865" marT="6865" marB="0" vert="vert270" anchor="ctr"/>
                </a:tc>
                <a:tc>
                  <a:txBody>
                    <a:bodyPr/>
                    <a:lstStyle/>
                    <a:p>
                      <a:pPr algn="l" fontAlgn="ctr"/>
                      <a:r>
                        <a:rPr lang="it-IT" sz="2000" u="none" strike="noStrike" dirty="0">
                          <a:effectLst/>
                        </a:rPr>
                        <a:t>UGOV Contabilità - modulo 2 - Ciclo passivo</a:t>
                      </a:r>
                      <a:endParaRPr lang="it-IT" sz="2000" b="0" i="0" u="none" strike="noStrike" dirty="0">
                        <a:solidFill>
                          <a:srgbClr val="000000"/>
                        </a:solidFill>
                        <a:effectLst/>
                        <a:latin typeface="Calibri" panose="020F0502020204030204" pitchFamily="34" charset="0"/>
                      </a:endParaRPr>
                    </a:p>
                  </a:txBody>
                  <a:tcPr marL="6865" marR="6865" marT="6865" marB="0" anchor="ctr"/>
                </a:tc>
                <a:tc>
                  <a:txBody>
                    <a:bodyPr/>
                    <a:lstStyle/>
                    <a:p>
                      <a:pPr algn="l" fontAlgn="b"/>
                      <a:r>
                        <a:rPr lang="it-IT" sz="2000" u="none" strike="noStrike" dirty="0">
                          <a:effectLst/>
                        </a:rPr>
                        <a:t>4</a:t>
                      </a:r>
                      <a:endParaRPr lang="it-IT" sz="2000" b="0" i="0" u="none" strike="noStrike" dirty="0">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dirty="0">
                          <a:effectLst/>
                        </a:rPr>
                        <a:t>47</a:t>
                      </a:r>
                      <a:endParaRPr lang="it-IT" sz="2000" b="0" i="0" u="none" strike="noStrike" dirty="0">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87662043"/>
                  </a:ext>
                </a:extLst>
              </a:tr>
              <a:tr h="643881">
                <a:tc vMerge="1">
                  <a:txBody>
                    <a:bodyPr/>
                    <a:lstStyle/>
                    <a:p>
                      <a:endParaRPr lang="it-IT"/>
                    </a:p>
                  </a:txBody>
                  <a:tcPr/>
                </a:tc>
                <a:tc>
                  <a:txBody>
                    <a:bodyPr/>
                    <a:lstStyle/>
                    <a:p>
                      <a:pPr algn="l" fontAlgn="ctr"/>
                      <a:r>
                        <a:rPr lang="it-IT" sz="2000" u="none" strike="noStrike" dirty="0">
                          <a:effectLst/>
                        </a:rPr>
                        <a:t>IV modulo corso “Università, una macchina complessa”: Le fonti di finanziamento dell’Università</a:t>
                      </a:r>
                      <a:endParaRPr lang="it-IT" sz="2000" b="0" i="0" u="none" strike="noStrike" dirty="0">
                        <a:solidFill>
                          <a:srgbClr val="000000"/>
                        </a:solidFill>
                        <a:effectLst/>
                        <a:latin typeface="Calibri" panose="020F0502020204030204" pitchFamily="34" charset="0"/>
                      </a:endParaRPr>
                    </a:p>
                  </a:txBody>
                  <a:tcPr marL="6865" marR="6865" marT="6865" marB="0" anchor="ctr"/>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109473512"/>
                  </a:ext>
                </a:extLst>
              </a:tr>
              <a:tr h="624139">
                <a:tc vMerge="1">
                  <a:txBody>
                    <a:bodyPr/>
                    <a:lstStyle/>
                    <a:p>
                      <a:endParaRPr lang="it-IT"/>
                    </a:p>
                  </a:txBody>
                  <a:tcPr/>
                </a:tc>
                <a:tc>
                  <a:txBody>
                    <a:bodyPr/>
                    <a:lstStyle/>
                    <a:p>
                      <a:pPr algn="l" fontAlgn="ctr"/>
                      <a:r>
                        <a:rPr lang="it-IT" sz="2000" u="none" strike="noStrike" dirty="0">
                          <a:effectLst/>
                        </a:rPr>
                        <a:t>UGOV Contabilità - modulo 3- Inventario</a:t>
                      </a:r>
                      <a:endParaRPr lang="it-IT" sz="2000" b="0" i="0" u="none" strike="noStrike" dirty="0">
                        <a:solidFill>
                          <a:srgbClr val="000000"/>
                        </a:solidFill>
                        <a:effectLst/>
                        <a:latin typeface="Calibri" panose="020F0502020204030204" pitchFamily="34" charset="0"/>
                      </a:endParaRPr>
                    </a:p>
                  </a:txBody>
                  <a:tcPr marL="6865" marR="6865" marT="686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dirty="0">
                          <a:effectLst/>
                        </a:rPr>
                        <a:t>25</a:t>
                      </a:r>
                      <a:endParaRPr lang="it-IT" sz="2000" b="0" i="0" u="none" strike="noStrike" dirty="0">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1878449174"/>
                  </a:ext>
                </a:extLst>
              </a:tr>
              <a:tr h="620390">
                <a:tc vMerge="1">
                  <a:txBody>
                    <a:bodyPr/>
                    <a:lstStyle/>
                    <a:p>
                      <a:endParaRPr lang="it-IT"/>
                    </a:p>
                  </a:txBody>
                  <a:tcPr/>
                </a:tc>
                <a:tc>
                  <a:txBody>
                    <a:bodyPr/>
                    <a:lstStyle/>
                    <a:p>
                      <a:pPr algn="l" fontAlgn="ctr"/>
                      <a:r>
                        <a:rPr lang="it-IT" sz="2000" u="none" strike="noStrike" dirty="0">
                          <a:effectLst/>
                        </a:rPr>
                        <a:t>UGOV-Amministrazione delle utenze-BASE</a:t>
                      </a:r>
                      <a:endParaRPr lang="it-IT" sz="2000" b="0" i="0" u="none" strike="noStrike" dirty="0">
                        <a:solidFill>
                          <a:srgbClr val="000000"/>
                        </a:solidFill>
                        <a:effectLst/>
                        <a:latin typeface="Calibri" panose="020F0502020204030204" pitchFamily="34" charset="0"/>
                      </a:endParaRPr>
                    </a:p>
                  </a:txBody>
                  <a:tcPr marL="6865" marR="6865" marT="686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2436350544"/>
                  </a:ext>
                </a:extLst>
              </a:tr>
              <a:tr h="547592">
                <a:tc vMerge="1">
                  <a:txBody>
                    <a:bodyPr/>
                    <a:lstStyle/>
                    <a:p>
                      <a:endParaRPr lang="it-IT"/>
                    </a:p>
                  </a:txBody>
                  <a:tcPr/>
                </a:tc>
                <a:tc>
                  <a:txBody>
                    <a:bodyPr/>
                    <a:lstStyle/>
                    <a:p>
                      <a:pPr algn="l" fontAlgn="ctr"/>
                      <a:r>
                        <a:rPr lang="it-IT" sz="2000" u="none" strike="noStrike" dirty="0">
                          <a:effectLst/>
                        </a:rPr>
                        <a:t>UGOV Contabilità - modulo 6 - Progetti in Amministrazione</a:t>
                      </a:r>
                      <a:endParaRPr lang="it-IT" sz="2000" b="0" i="0" u="none" strike="noStrike" dirty="0">
                        <a:solidFill>
                          <a:srgbClr val="000000"/>
                        </a:solidFill>
                        <a:effectLst/>
                        <a:latin typeface="Calibri" panose="020F0502020204030204" pitchFamily="34" charset="0"/>
                      </a:endParaRPr>
                    </a:p>
                  </a:txBody>
                  <a:tcPr marL="6865" marR="6865" marT="686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dirty="0">
                          <a:effectLst/>
                        </a:rPr>
                        <a:t>47</a:t>
                      </a:r>
                      <a:endParaRPr lang="it-IT" sz="2000" b="0" i="0" u="none" strike="noStrike" dirty="0">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2105049271"/>
                  </a:ext>
                </a:extLst>
              </a:tr>
              <a:tr h="657291">
                <a:tc vMerge="1">
                  <a:txBody>
                    <a:bodyPr/>
                    <a:lstStyle/>
                    <a:p>
                      <a:endParaRPr lang="it-IT"/>
                    </a:p>
                  </a:txBody>
                  <a:tcPr/>
                </a:tc>
                <a:tc>
                  <a:txBody>
                    <a:bodyPr/>
                    <a:lstStyle/>
                    <a:p>
                      <a:pPr algn="l" fontAlgn="ctr"/>
                      <a:r>
                        <a:rPr lang="it-IT" sz="2000" u="none" strike="noStrike" dirty="0">
                          <a:effectLst/>
                        </a:rPr>
                        <a:t>Come costruire e gestire un accordo quadro EX DLGS 36/23</a:t>
                      </a:r>
                      <a:endParaRPr lang="it-IT" sz="2000" b="0" i="0" u="none" strike="noStrike" dirty="0">
                        <a:solidFill>
                          <a:srgbClr val="000000"/>
                        </a:solidFill>
                        <a:effectLst/>
                        <a:latin typeface="Calibri" panose="020F0502020204030204" pitchFamily="34" charset="0"/>
                      </a:endParaRPr>
                    </a:p>
                  </a:txBody>
                  <a:tcPr marL="6865" marR="6865" marT="686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455177485"/>
                  </a:ext>
                </a:extLst>
              </a:tr>
              <a:tr h="563724">
                <a:tc vMerge="1">
                  <a:txBody>
                    <a:bodyPr/>
                    <a:lstStyle/>
                    <a:p>
                      <a:endParaRPr lang="it-IT"/>
                    </a:p>
                  </a:txBody>
                  <a:tcPr/>
                </a:tc>
                <a:tc>
                  <a:txBody>
                    <a:bodyPr/>
                    <a:lstStyle/>
                    <a:p>
                      <a:pPr algn="l" fontAlgn="ctr"/>
                      <a:r>
                        <a:rPr lang="it-IT" sz="2000" u="none" strike="noStrike" dirty="0">
                          <a:effectLst/>
                        </a:rPr>
                        <a:t>UGOV Contabilità - modulo 4 - Ciclo Contratti e compensi</a:t>
                      </a:r>
                      <a:endParaRPr lang="it-IT" sz="2000" b="0" i="0" u="none" strike="noStrike" dirty="0">
                        <a:solidFill>
                          <a:srgbClr val="000000"/>
                        </a:solidFill>
                        <a:effectLst/>
                        <a:latin typeface="Calibri" panose="020F0502020204030204" pitchFamily="34" charset="0"/>
                      </a:endParaRPr>
                    </a:p>
                  </a:txBody>
                  <a:tcPr marL="6865" marR="6865" marT="686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dirty="0">
                          <a:effectLst/>
                        </a:rPr>
                        <a:t>30</a:t>
                      </a:r>
                      <a:endParaRPr lang="it-IT" sz="2000" b="0" i="0" u="none" strike="noStrike" dirty="0">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1131335128"/>
                  </a:ext>
                </a:extLst>
              </a:tr>
              <a:tr h="579800">
                <a:tc vMerge="1">
                  <a:txBody>
                    <a:bodyPr/>
                    <a:lstStyle/>
                    <a:p>
                      <a:endParaRPr lang="it-IT"/>
                    </a:p>
                  </a:txBody>
                  <a:tcPr/>
                </a:tc>
                <a:tc>
                  <a:txBody>
                    <a:bodyPr/>
                    <a:lstStyle/>
                    <a:p>
                      <a:pPr algn="l" fontAlgn="ctr"/>
                      <a:r>
                        <a:rPr lang="it-IT" sz="2000" u="none" strike="noStrike" dirty="0">
                          <a:effectLst/>
                        </a:rPr>
                        <a:t>Gli appalti di servizi assicurativi nel codice dei contratti pubblici</a:t>
                      </a:r>
                      <a:endParaRPr lang="it-IT" sz="2000" b="0" i="0" u="none" strike="noStrike" dirty="0">
                        <a:solidFill>
                          <a:srgbClr val="242424"/>
                        </a:solidFill>
                        <a:effectLst/>
                        <a:latin typeface="Calibri" panose="020F0502020204030204" pitchFamily="34" charset="0"/>
                      </a:endParaRPr>
                    </a:p>
                  </a:txBody>
                  <a:tcPr marL="6865" marR="6865" marT="686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3621249732"/>
                  </a:ext>
                </a:extLst>
              </a:tr>
              <a:tr h="1135050">
                <a:tc vMerge="1">
                  <a:txBody>
                    <a:bodyPr/>
                    <a:lstStyle/>
                    <a:p>
                      <a:endParaRPr lang="it-IT"/>
                    </a:p>
                  </a:txBody>
                  <a:tcPr/>
                </a:tc>
                <a:tc>
                  <a:txBody>
                    <a:bodyPr/>
                    <a:lstStyle/>
                    <a:p>
                      <a:pPr algn="l" fontAlgn="ctr"/>
                      <a:r>
                        <a:rPr lang="it-IT" sz="2000" u="none" strike="noStrike" dirty="0">
                          <a:effectLst/>
                        </a:rPr>
                        <a:t>Anche per il funzionario inesperto che deve cominciare a seguire l’affidamento di servizi e forniture: il percorso ordinato per il RUP dalle acquisizioni vincolate, fra CONSIP e MEPA, a tutto il sotto soglia. L’affidamento diretto e i due schemi d'atto</a:t>
                      </a:r>
                      <a:endParaRPr lang="it-IT" sz="2000" b="0" i="0" u="none" strike="noStrike" dirty="0">
                        <a:solidFill>
                          <a:srgbClr val="242424"/>
                        </a:solidFill>
                        <a:effectLst/>
                        <a:latin typeface="Calibri" panose="020F0502020204030204" pitchFamily="34" charset="0"/>
                      </a:endParaRPr>
                    </a:p>
                  </a:txBody>
                  <a:tcPr marL="6865" marR="6865" marT="686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311628344"/>
                  </a:ext>
                </a:extLst>
              </a:tr>
              <a:tr h="438355">
                <a:tc vMerge="1">
                  <a:txBody>
                    <a:bodyPr/>
                    <a:lstStyle/>
                    <a:p>
                      <a:endParaRPr lang="it-IT"/>
                    </a:p>
                  </a:txBody>
                  <a:tcPr/>
                </a:tc>
                <a:tc>
                  <a:txBody>
                    <a:bodyPr/>
                    <a:lstStyle/>
                    <a:p>
                      <a:pPr algn="l" fontAlgn="ctr"/>
                      <a:r>
                        <a:rPr lang="it-IT" sz="2000" u="none" strike="noStrike" dirty="0">
                          <a:effectLst/>
                        </a:rPr>
                        <a:t>UGOV Contabilità - modulo 5 - Progetti nei Dipartimenti</a:t>
                      </a:r>
                      <a:endParaRPr lang="it-IT" sz="2000" b="0" i="0" u="none" strike="noStrike" dirty="0">
                        <a:solidFill>
                          <a:srgbClr val="000000"/>
                        </a:solidFill>
                        <a:effectLst/>
                        <a:latin typeface="Calibri" panose="020F0502020204030204" pitchFamily="34" charset="0"/>
                      </a:endParaRPr>
                    </a:p>
                  </a:txBody>
                  <a:tcPr marL="6865" marR="6865" marT="686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a:effectLst/>
                        </a:rPr>
                        <a:t>25</a:t>
                      </a:r>
                      <a:endParaRPr lang="it-IT" sz="2000" b="0" i="0" u="none" strike="noStrike">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1410327700"/>
                  </a:ext>
                </a:extLst>
              </a:tr>
              <a:tr h="554962">
                <a:tc vMerge="1">
                  <a:txBody>
                    <a:bodyPr/>
                    <a:lstStyle/>
                    <a:p>
                      <a:endParaRPr lang="it-IT"/>
                    </a:p>
                  </a:txBody>
                  <a:tcPr/>
                </a:tc>
                <a:tc>
                  <a:txBody>
                    <a:bodyPr/>
                    <a:lstStyle/>
                    <a:p>
                      <a:pPr algn="l" fontAlgn="ctr"/>
                      <a:r>
                        <a:rPr lang="it-IT" sz="2000" u="none" strike="noStrike" dirty="0">
                          <a:effectLst/>
                        </a:rPr>
                        <a:t>Conferenza regionale del Friuli Venezia Giulia dell'ASSORUP</a:t>
                      </a:r>
                      <a:endParaRPr lang="it-IT" sz="2000" b="0" i="0" u="none" strike="noStrike" dirty="0">
                        <a:solidFill>
                          <a:srgbClr val="000000"/>
                        </a:solidFill>
                        <a:effectLst/>
                        <a:latin typeface="Calibri" panose="020F0502020204030204" pitchFamily="34" charset="0"/>
                      </a:endParaRPr>
                    </a:p>
                  </a:txBody>
                  <a:tcPr marL="6865" marR="6865" marT="6865" marB="0" anchor="ctr"/>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2391940615"/>
                  </a:ext>
                </a:extLst>
              </a:tr>
              <a:tr h="551843">
                <a:tc vMerge="1">
                  <a:txBody>
                    <a:bodyPr/>
                    <a:lstStyle/>
                    <a:p>
                      <a:endParaRPr lang="it-IT"/>
                    </a:p>
                  </a:txBody>
                  <a:tcPr/>
                </a:tc>
                <a:tc>
                  <a:txBody>
                    <a:bodyPr/>
                    <a:lstStyle/>
                    <a:p>
                      <a:pPr algn="l" fontAlgn="ctr"/>
                      <a:r>
                        <a:rPr lang="it-IT" sz="2000" u="none" strike="noStrike" dirty="0">
                          <a:effectLst/>
                        </a:rPr>
                        <a:t>UGOV Contabilità - modulo 8 - Ciclo attivo - Dipartimenti</a:t>
                      </a:r>
                      <a:endParaRPr lang="it-IT" sz="2000" b="0" i="0" u="none" strike="noStrike" dirty="0">
                        <a:solidFill>
                          <a:srgbClr val="000000"/>
                        </a:solidFill>
                        <a:effectLst/>
                        <a:latin typeface="Calibri" panose="020F0502020204030204" pitchFamily="34" charset="0"/>
                      </a:endParaRPr>
                    </a:p>
                  </a:txBody>
                  <a:tcPr marL="6865" marR="6865" marT="686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dirty="0">
                          <a:effectLst/>
                        </a:rPr>
                        <a:t>13</a:t>
                      </a:r>
                      <a:endParaRPr lang="it-IT" sz="2000" b="0" i="0" u="none" strike="noStrike" dirty="0">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2585518799"/>
                  </a:ext>
                </a:extLst>
              </a:tr>
              <a:tr h="565242">
                <a:tc vMerge="1">
                  <a:txBody>
                    <a:bodyPr/>
                    <a:lstStyle/>
                    <a:p>
                      <a:endParaRPr lang="it-IT"/>
                    </a:p>
                  </a:txBody>
                  <a:tcPr/>
                </a:tc>
                <a:tc>
                  <a:txBody>
                    <a:bodyPr/>
                    <a:lstStyle/>
                    <a:p>
                      <a:pPr algn="l" fontAlgn="ctr"/>
                      <a:r>
                        <a:rPr lang="it-IT" sz="2000" u="none" strike="noStrike">
                          <a:effectLst/>
                        </a:rPr>
                        <a:t>UGOV Contabilità - modulo 4 parte 2  - Il conguaglio fiscale</a:t>
                      </a:r>
                      <a:endParaRPr lang="it-IT" sz="2000" b="0" i="0" u="none" strike="noStrike">
                        <a:solidFill>
                          <a:srgbClr val="000000"/>
                        </a:solidFill>
                        <a:effectLst/>
                        <a:latin typeface="Calibri" panose="020F0502020204030204" pitchFamily="34" charset="0"/>
                      </a:endParaRPr>
                    </a:p>
                  </a:txBody>
                  <a:tcPr marL="6865" marR="6865" marT="6865" marB="0" anchor="ctr"/>
                </a:tc>
                <a:tc>
                  <a:txBody>
                    <a:bodyPr/>
                    <a:lstStyle/>
                    <a:p>
                      <a:pPr algn="l" fontAlgn="b"/>
                      <a:r>
                        <a:rPr lang="it-IT" sz="2000" u="none" strike="noStrike" dirty="0">
                          <a:effectLst/>
                        </a:rPr>
                        <a:t>4</a:t>
                      </a:r>
                      <a:endParaRPr lang="it-IT" sz="2000" b="0" i="0" u="none" strike="noStrike" dirty="0">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a:effectLst/>
                        </a:rPr>
                        <a:t>13</a:t>
                      </a:r>
                      <a:endParaRPr lang="it-IT" sz="2000" b="0" i="0" u="none" strike="noStrike">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306675959"/>
                  </a:ext>
                </a:extLst>
              </a:tr>
              <a:tr h="554963">
                <a:tc vMerge="1">
                  <a:txBody>
                    <a:bodyPr/>
                    <a:lstStyle/>
                    <a:p>
                      <a:endParaRPr lang="it-IT"/>
                    </a:p>
                  </a:txBody>
                  <a:tcPr/>
                </a:tc>
                <a:tc>
                  <a:txBody>
                    <a:bodyPr/>
                    <a:lstStyle/>
                    <a:p>
                      <a:pPr algn="l" fontAlgn="ctr"/>
                      <a:r>
                        <a:rPr lang="it-IT" sz="2000" u="none" strike="noStrike" dirty="0">
                          <a:effectLst/>
                        </a:rPr>
                        <a:t>UGOV Contabilità - modulo 8 - Ciclo attivo - Amministrazione</a:t>
                      </a:r>
                      <a:endParaRPr lang="it-IT" sz="2000" b="0" i="0" u="none" strike="noStrike" dirty="0">
                        <a:solidFill>
                          <a:srgbClr val="000000"/>
                        </a:solidFill>
                        <a:effectLst/>
                        <a:latin typeface="Calibri" panose="020F0502020204030204" pitchFamily="34" charset="0"/>
                      </a:endParaRPr>
                    </a:p>
                  </a:txBody>
                  <a:tcPr marL="6865" marR="6865" marT="686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dirty="0">
                          <a:effectLst/>
                        </a:rPr>
                        <a:t>15</a:t>
                      </a:r>
                      <a:endParaRPr lang="it-IT" sz="2000" b="0" i="0" u="none" strike="noStrike" dirty="0">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1124994090"/>
                  </a:ext>
                </a:extLst>
              </a:tr>
              <a:tr h="991603">
                <a:tc vMerge="1">
                  <a:txBody>
                    <a:bodyPr/>
                    <a:lstStyle/>
                    <a:p>
                      <a:endParaRPr lang="it-IT"/>
                    </a:p>
                  </a:txBody>
                  <a:tcPr/>
                </a:tc>
                <a:tc>
                  <a:txBody>
                    <a:bodyPr/>
                    <a:lstStyle/>
                    <a:p>
                      <a:pPr algn="l" fontAlgn="ctr"/>
                      <a:r>
                        <a:rPr lang="it-IT" sz="2000" u="none" strike="noStrike">
                          <a:effectLst/>
                        </a:rPr>
                        <a:t>Le novità in materia di progettazione, gare di ingegneria ed architettura e fase esecutiva dei contratti pubblici di lavori dopo il d.lgs. 36/2023</a:t>
                      </a:r>
                      <a:endParaRPr lang="it-IT" sz="2000" b="0" i="0" u="none" strike="noStrike">
                        <a:solidFill>
                          <a:srgbClr val="000000"/>
                        </a:solidFill>
                        <a:effectLst/>
                        <a:latin typeface="Arial" panose="020B0604020202020204" pitchFamily="34" charset="0"/>
                      </a:endParaRPr>
                    </a:p>
                  </a:txBody>
                  <a:tcPr marL="6865" marR="6865" marT="686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6865" marR="6865" marT="686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6865" marR="6865" marT="6865" marB="0" anchor="b"/>
                </a:tc>
                <a:extLst>
                  <a:ext uri="{0D108BD9-81ED-4DB2-BD59-A6C34878D82A}">
                    <a16:rowId xmlns:a16="http://schemas.microsoft.com/office/drawing/2014/main" val="1612894225"/>
                  </a:ext>
                </a:extLst>
              </a:tr>
            </a:tbl>
          </a:graphicData>
        </a:graphic>
      </p:graphicFrame>
    </p:spTree>
    <p:extLst>
      <p:ext uri="{BB962C8B-B14F-4D97-AF65-F5344CB8AC3E}">
        <p14:creationId xmlns:p14="http://schemas.microsoft.com/office/powerpoint/2010/main" val="258831346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5C232-5E98-95E7-3676-02AEC229991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440CE56-A7D6-76B3-8359-ACB7E8D7859A}"/>
              </a:ext>
            </a:extLst>
          </p:cNvPr>
          <p:cNvSpPr>
            <a:spLocks noGrp="1"/>
          </p:cNvSpPr>
          <p:nvPr>
            <p:ph type="title"/>
          </p:nvPr>
        </p:nvSpPr>
        <p:spPr>
          <a:xfrm>
            <a:off x="759125" y="-931366"/>
            <a:ext cx="22050788"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4" name="Tabella 3">
            <a:extLst>
              <a:ext uri="{FF2B5EF4-FFF2-40B4-BE49-F238E27FC236}">
                <a16:creationId xmlns:a16="http://schemas.microsoft.com/office/drawing/2014/main" id="{9E357430-4CD8-B54A-0637-5FAD98358FD9}"/>
              </a:ext>
            </a:extLst>
          </p:cNvPr>
          <p:cNvGraphicFramePr>
            <a:graphicFrameLocks noGrp="1"/>
          </p:cNvGraphicFramePr>
          <p:nvPr>
            <p:extLst>
              <p:ext uri="{D42A27DB-BD31-4B8C-83A1-F6EECF244321}">
                <p14:modId xmlns:p14="http://schemas.microsoft.com/office/powerpoint/2010/main" val="1668869046"/>
              </p:ext>
            </p:extLst>
          </p:nvPr>
        </p:nvGraphicFramePr>
        <p:xfrm>
          <a:off x="759124" y="1639019"/>
          <a:ext cx="21635049" cy="10368950"/>
        </p:xfrm>
        <a:graphic>
          <a:graphicData uri="http://schemas.openxmlformats.org/drawingml/2006/table">
            <a:tbl>
              <a:tblPr>
                <a:tableStyleId>{5940675A-B579-460E-94D1-54222C63F5DA}</a:tableStyleId>
              </a:tblPr>
              <a:tblGrid>
                <a:gridCol w="3805343">
                  <a:extLst>
                    <a:ext uri="{9D8B030D-6E8A-4147-A177-3AD203B41FA5}">
                      <a16:colId xmlns:a16="http://schemas.microsoft.com/office/drawing/2014/main" val="3964917553"/>
                    </a:ext>
                  </a:extLst>
                </a:gridCol>
                <a:gridCol w="13460081">
                  <a:extLst>
                    <a:ext uri="{9D8B030D-6E8A-4147-A177-3AD203B41FA5}">
                      <a16:colId xmlns:a16="http://schemas.microsoft.com/office/drawing/2014/main" val="3052034963"/>
                    </a:ext>
                  </a:extLst>
                </a:gridCol>
                <a:gridCol w="2089064">
                  <a:extLst>
                    <a:ext uri="{9D8B030D-6E8A-4147-A177-3AD203B41FA5}">
                      <a16:colId xmlns:a16="http://schemas.microsoft.com/office/drawing/2014/main" val="239595244"/>
                    </a:ext>
                  </a:extLst>
                </a:gridCol>
                <a:gridCol w="2280561">
                  <a:extLst>
                    <a:ext uri="{9D8B030D-6E8A-4147-A177-3AD203B41FA5}">
                      <a16:colId xmlns:a16="http://schemas.microsoft.com/office/drawing/2014/main" val="1690446742"/>
                    </a:ext>
                  </a:extLst>
                </a:gridCol>
              </a:tblGrid>
              <a:tr h="633510">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3772086640"/>
                  </a:ext>
                </a:extLst>
              </a:tr>
              <a:tr h="1051923">
                <a:tc rowSpan="12">
                  <a:txBody>
                    <a:bodyPr/>
                    <a:lstStyle/>
                    <a:p>
                      <a:pPr algn="ctr" fontAlgn="ctr"/>
                      <a:r>
                        <a:rPr lang="it-IT" sz="2800" b="1" u="none" strike="noStrike" dirty="0">
                          <a:effectLst/>
                        </a:rPr>
                        <a:t>Economico-patrimoniale</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Corso base: le assicurazioni nei codici – Le assicurazioni Obbligatorie il Ruolo dell’Intermediario assicurativo</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4,5</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5036952"/>
                  </a:ext>
                </a:extLst>
              </a:tr>
              <a:tr h="792625">
                <a:tc vMerge="1">
                  <a:txBody>
                    <a:bodyPr/>
                    <a:lstStyle/>
                    <a:p>
                      <a:endParaRPr lang="it-IT"/>
                    </a:p>
                  </a:txBody>
                  <a:tcPr/>
                </a:tc>
                <a:tc>
                  <a:txBody>
                    <a:bodyPr/>
                    <a:lstStyle/>
                    <a:p>
                      <a:pPr algn="l" fontAlgn="ctr"/>
                      <a:r>
                        <a:rPr lang="it-IT" sz="2000" u="none" strike="noStrike" dirty="0">
                          <a:effectLst/>
                        </a:rPr>
                        <a:t>Appalti e contratti pubblici - CCNL applicabili e dichiarazioni di equivalenza</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89884098"/>
                  </a:ext>
                </a:extLst>
              </a:tr>
              <a:tr h="589312">
                <a:tc vMerge="1">
                  <a:txBody>
                    <a:bodyPr/>
                    <a:lstStyle/>
                    <a:p>
                      <a:endParaRPr lang="it-IT"/>
                    </a:p>
                  </a:txBody>
                  <a:tcPr/>
                </a:tc>
                <a:tc>
                  <a:txBody>
                    <a:bodyPr/>
                    <a:lstStyle/>
                    <a:p>
                      <a:pPr algn="l" fontAlgn="ctr"/>
                      <a:r>
                        <a:rPr lang="it-IT" sz="2000" u="none" strike="noStrike" dirty="0">
                          <a:effectLst/>
                        </a:rPr>
                        <a:t>L’equo compenso del tecnico ad un anno dalla legge 49/2023</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92964717"/>
                  </a:ext>
                </a:extLst>
              </a:tr>
              <a:tr h="792625">
                <a:tc vMerge="1">
                  <a:txBody>
                    <a:bodyPr/>
                    <a:lstStyle/>
                    <a:p>
                      <a:endParaRPr lang="it-IT"/>
                    </a:p>
                  </a:txBody>
                  <a:tcPr/>
                </a:tc>
                <a:tc>
                  <a:txBody>
                    <a:bodyPr/>
                    <a:lstStyle/>
                    <a:p>
                      <a:pPr algn="l" fontAlgn="ctr"/>
                      <a:r>
                        <a:rPr lang="it-IT" sz="2000" u="none" strike="noStrike" dirty="0">
                          <a:effectLst/>
                        </a:rPr>
                        <a:t>Webinar: Aggiornamento al Vademecum ANAC - Affidamenti diretti e principio di rotazione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29957028"/>
                  </a:ext>
                </a:extLst>
              </a:tr>
              <a:tr h="1051923">
                <a:tc vMerge="1">
                  <a:txBody>
                    <a:bodyPr/>
                    <a:lstStyle/>
                    <a:p>
                      <a:endParaRPr lang="it-IT"/>
                    </a:p>
                  </a:txBody>
                  <a:tcPr/>
                </a:tc>
                <a:tc>
                  <a:txBody>
                    <a:bodyPr/>
                    <a:lstStyle/>
                    <a:p>
                      <a:pPr algn="l" fontAlgn="ctr"/>
                      <a:r>
                        <a:rPr lang="it-IT" sz="2000" u="none" strike="noStrike" dirty="0">
                          <a:effectLst/>
                        </a:rPr>
                        <a:t>Gli affidamenti diretti dal 1 gennaio 2024 e la digitalizzazione dei contratti nel Nuovo Codice dei Contratti</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99757670"/>
                  </a:ext>
                </a:extLst>
              </a:tr>
              <a:tr h="792625">
                <a:tc vMerge="1">
                  <a:txBody>
                    <a:bodyPr/>
                    <a:lstStyle/>
                    <a:p>
                      <a:endParaRPr lang="it-IT"/>
                    </a:p>
                  </a:txBody>
                  <a:tcPr/>
                </a:tc>
                <a:tc>
                  <a:txBody>
                    <a:bodyPr/>
                    <a:lstStyle/>
                    <a:p>
                      <a:pPr algn="l" fontAlgn="ctr"/>
                      <a:r>
                        <a:rPr lang="it-IT" sz="2000" u="none" strike="noStrike" dirty="0">
                          <a:effectLst/>
                        </a:rPr>
                        <a:t>Gli affidamenti sottosoglia - strumenti, normativa, approfondimenti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10</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81885159"/>
                  </a:ext>
                </a:extLst>
              </a:tr>
              <a:tr h="792625">
                <a:tc vMerge="1">
                  <a:txBody>
                    <a:bodyPr/>
                    <a:lstStyle/>
                    <a:p>
                      <a:endParaRPr lang="it-IT"/>
                    </a:p>
                  </a:txBody>
                  <a:tcPr/>
                </a:tc>
                <a:tc>
                  <a:txBody>
                    <a:bodyPr/>
                    <a:lstStyle/>
                    <a:p>
                      <a:pPr algn="l" fontAlgn="ctr"/>
                      <a:r>
                        <a:rPr lang="it-IT" sz="2000" u="none" strike="noStrike" dirty="0">
                          <a:effectLst/>
                        </a:rPr>
                        <a:t>Acquisti diretti sotto soglia, Vademecum Anac, Rotazione ed esercitazione pratica</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7</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77795450"/>
                  </a:ext>
                </a:extLst>
              </a:tr>
              <a:tr h="589312">
                <a:tc vMerge="1">
                  <a:txBody>
                    <a:bodyPr/>
                    <a:lstStyle/>
                    <a:p>
                      <a:endParaRPr lang="it-IT"/>
                    </a:p>
                  </a:txBody>
                  <a:tcPr/>
                </a:tc>
                <a:tc>
                  <a:txBody>
                    <a:bodyPr/>
                    <a:lstStyle/>
                    <a:p>
                      <a:pPr algn="l" fontAlgn="ctr"/>
                      <a:r>
                        <a:rPr lang="it-IT" sz="2000" u="none" strike="noStrike" dirty="0">
                          <a:effectLst/>
                        </a:rPr>
                        <a:t>IV Congresso internazionale acquisti pubblici verdi</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29253204"/>
                  </a:ext>
                </a:extLst>
              </a:tr>
              <a:tr h="589312">
                <a:tc vMerge="1">
                  <a:txBody>
                    <a:bodyPr/>
                    <a:lstStyle/>
                    <a:p>
                      <a:endParaRPr lang="it-IT"/>
                    </a:p>
                  </a:txBody>
                  <a:tcPr/>
                </a:tc>
                <a:tc>
                  <a:txBody>
                    <a:bodyPr/>
                    <a:lstStyle/>
                    <a:p>
                      <a:pPr algn="l" fontAlgn="ctr"/>
                      <a:r>
                        <a:rPr lang="it-IT" sz="2000" u="none" strike="noStrike" dirty="0">
                          <a:effectLst/>
                        </a:rPr>
                        <a:t>2° Forum Nazionale- Punto Personale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7</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34941622"/>
                  </a:ext>
                </a:extLst>
              </a:tr>
              <a:tr h="589312">
                <a:tc vMerge="1">
                  <a:txBody>
                    <a:bodyPr/>
                    <a:lstStyle/>
                    <a:p>
                      <a:endParaRPr lang="it-IT"/>
                    </a:p>
                  </a:txBody>
                  <a:tcPr/>
                </a:tc>
                <a:tc>
                  <a:txBody>
                    <a:bodyPr/>
                    <a:lstStyle/>
                    <a:p>
                      <a:pPr algn="l" fontAlgn="ctr"/>
                      <a:r>
                        <a:rPr lang="it-IT" sz="2000" u="none" strike="noStrike" dirty="0">
                          <a:effectLst/>
                        </a:rPr>
                        <a:t>CSA Conguaglio Fiscale e previdenziale Corso Base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4</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79803444"/>
                  </a:ext>
                </a:extLst>
              </a:tr>
              <a:tr h="1051923">
                <a:tc vMerge="1">
                  <a:txBody>
                    <a:bodyPr/>
                    <a:lstStyle/>
                    <a:p>
                      <a:endParaRPr lang="it-IT"/>
                    </a:p>
                  </a:txBody>
                  <a:tcPr/>
                </a:tc>
                <a:tc>
                  <a:txBody>
                    <a:bodyPr/>
                    <a:lstStyle/>
                    <a:p>
                      <a:pPr algn="l" fontAlgn="ctr"/>
                      <a:r>
                        <a:rPr lang="it-IT" sz="2000" b="0" i="0" u="none" strike="noStrike" cap="all" spc="48" baseline="0" dirty="0">
                          <a:ln>
                            <a:noFill/>
                          </a:ln>
                          <a:solidFill>
                            <a:schemeClr val="tx1"/>
                          </a:solidFill>
                          <a:effectLst/>
                          <a:uFillTx/>
                          <a:latin typeface="+mn-lt"/>
                          <a:ea typeface="+mn-ea"/>
                          <a:cs typeface="+mn-cs"/>
                          <a:sym typeface="Avenir LT Std 35 Light"/>
                        </a:rPr>
                        <a:t>IL Codice dei Contratti Pubblici tra presente e futuro: novità e conferme </a:t>
                      </a:r>
                    </a:p>
                  </a:txBody>
                  <a:tcPr marL="9525" marR="9525" marT="9525" marB="0" anchor="ctr"/>
                </a:tc>
                <a:tc>
                  <a:txBody>
                    <a:bodyPr/>
                    <a:lstStyle/>
                    <a:p>
                      <a:pPr algn="l" fontAlgn="b"/>
                      <a:r>
                        <a:rPr lang="it-IT" sz="2000" b="0" i="0" u="none" strike="noStrike" cap="all" spc="48" baseline="0" dirty="0">
                          <a:ln>
                            <a:noFill/>
                          </a:ln>
                          <a:solidFill>
                            <a:schemeClr val="tx1"/>
                          </a:solidFill>
                          <a:effectLst/>
                          <a:uFillTx/>
                          <a:latin typeface="+mn-lt"/>
                          <a:ea typeface="+mn-ea"/>
                          <a:cs typeface="+mn-cs"/>
                          <a:sym typeface="Avenir LT Std 35 Light"/>
                        </a:rPr>
                        <a:t>6</a:t>
                      </a:r>
                    </a:p>
                  </a:txBody>
                  <a:tcPr marL="9525" marR="9525" marT="9525" marB="0" anchor="b"/>
                </a:tc>
                <a:tc>
                  <a:txBody>
                    <a:bodyPr/>
                    <a:lstStyle/>
                    <a:p>
                      <a:pPr algn="l" fontAlgn="b"/>
                      <a:r>
                        <a:rPr lang="it-IT" sz="2000" b="0" i="0" u="none" strike="noStrike" cap="all" spc="48" baseline="0" dirty="0">
                          <a:ln>
                            <a:noFill/>
                          </a:ln>
                          <a:solidFill>
                            <a:schemeClr val="tx1"/>
                          </a:solidFill>
                          <a:effectLst/>
                          <a:uFillTx/>
                          <a:latin typeface="+mn-lt"/>
                          <a:ea typeface="+mn-ea"/>
                          <a:cs typeface="+mn-cs"/>
                          <a:sym typeface="Avenir LT Std 35 Light"/>
                        </a:rPr>
                        <a:t>1</a:t>
                      </a:r>
                    </a:p>
                  </a:txBody>
                  <a:tcPr marL="9525" marR="9525" marT="9525" marB="0" anchor="b"/>
                </a:tc>
                <a:extLst>
                  <a:ext uri="{0D108BD9-81ED-4DB2-BD59-A6C34878D82A}">
                    <a16:rowId xmlns:a16="http://schemas.microsoft.com/office/drawing/2014/main" val="1347847454"/>
                  </a:ext>
                </a:extLst>
              </a:tr>
              <a:tr h="1051923">
                <a:tc vMerge="1">
                  <a:txBody>
                    <a:bodyPr/>
                    <a:lstStyle/>
                    <a:p>
                      <a:endParaRPr lang="it-IT"/>
                    </a:p>
                  </a:txBody>
                  <a:tcPr/>
                </a:tc>
                <a:tc>
                  <a:txBody>
                    <a:bodyPr/>
                    <a:lstStyle/>
                    <a:p>
                      <a:pPr algn="l" fontAlgn="ctr"/>
                      <a:r>
                        <a:rPr lang="it-IT" sz="2000" u="none" strike="noStrike" dirty="0">
                          <a:effectLst/>
                        </a:rPr>
                        <a:t>UGOV Contabilità - modulo 7 - Variazioni di budget - reportistica di monitoraggio -  trasferimenti interni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4</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58</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09891499"/>
                  </a:ext>
                </a:extLst>
              </a:tr>
            </a:tbl>
          </a:graphicData>
        </a:graphic>
      </p:graphicFrame>
    </p:spTree>
    <p:extLst>
      <p:ext uri="{BB962C8B-B14F-4D97-AF65-F5344CB8AC3E}">
        <p14:creationId xmlns:p14="http://schemas.microsoft.com/office/powerpoint/2010/main" val="148072939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B7BEE-BD77-96D2-A8B4-12772413A3D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4BE6D28-D41C-544D-0687-A232E87C15EA}"/>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3" name="Tabella 2">
            <a:extLst>
              <a:ext uri="{FF2B5EF4-FFF2-40B4-BE49-F238E27FC236}">
                <a16:creationId xmlns:a16="http://schemas.microsoft.com/office/drawing/2014/main" id="{B656BDCC-3112-A521-E8B6-B4A621FA7E62}"/>
              </a:ext>
            </a:extLst>
          </p:cNvPr>
          <p:cNvGraphicFramePr>
            <a:graphicFrameLocks noGrp="1"/>
          </p:cNvGraphicFramePr>
          <p:nvPr>
            <p:extLst>
              <p:ext uri="{D42A27DB-BD31-4B8C-83A1-F6EECF244321}">
                <p14:modId xmlns:p14="http://schemas.microsoft.com/office/powerpoint/2010/main" val="2530428689"/>
              </p:ext>
            </p:extLst>
          </p:nvPr>
        </p:nvGraphicFramePr>
        <p:xfrm>
          <a:off x="1138687" y="1725282"/>
          <a:ext cx="21671225" cy="10265435"/>
        </p:xfrm>
        <a:graphic>
          <a:graphicData uri="http://schemas.openxmlformats.org/drawingml/2006/table">
            <a:tbl>
              <a:tblPr>
                <a:tableStyleId>{5940675A-B579-460E-94D1-54222C63F5DA}</a:tableStyleId>
              </a:tblPr>
              <a:tblGrid>
                <a:gridCol w="2576925">
                  <a:extLst>
                    <a:ext uri="{9D8B030D-6E8A-4147-A177-3AD203B41FA5}">
                      <a16:colId xmlns:a16="http://schemas.microsoft.com/office/drawing/2014/main" val="3812377022"/>
                    </a:ext>
                  </a:extLst>
                </a:gridCol>
                <a:gridCol w="15175226">
                  <a:extLst>
                    <a:ext uri="{9D8B030D-6E8A-4147-A177-3AD203B41FA5}">
                      <a16:colId xmlns:a16="http://schemas.microsoft.com/office/drawing/2014/main" val="850977504"/>
                    </a:ext>
                  </a:extLst>
                </a:gridCol>
                <a:gridCol w="1771637">
                  <a:extLst>
                    <a:ext uri="{9D8B030D-6E8A-4147-A177-3AD203B41FA5}">
                      <a16:colId xmlns:a16="http://schemas.microsoft.com/office/drawing/2014/main" val="541107"/>
                    </a:ext>
                  </a:extLst>
                </a:gridCol>
                <a:gridCol w="2147437">
                  <a:extLst>
                    <a:ext uri="{9D8B030D-6E8A-4147-A177-3AD203B41FA5}">
                      <a16:colId xmlns:a16="http://schemas.microsoft.com/office/drawing/2014/main" val="3135622414"/>
                    </a:ext>
                  </a:extLst>
                </a:gridCol>
              </a:tblGrid>
              <a:tr h="1006901">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1671533550"/>
                  </a:ext>
                </a:extLst>
              </a:tr>
              <a:tr h="662510">
                <a:tc rowSpan="9">
                  <a:txBody>
                    <a:bodyPr/>
                    <a:lstStyle/>
                    <a:p>
                      <a:pPr algn="ctr" fontAlgn="ctr"/>
                      <a:r>
                        <a:rPr lang="it-IT" sz="2800" b="1" u="none" strike="noStrike" dirty="0">
                          <a:effectLst/>
                        </a:rPr>
                        <a:t>Giuridico-normativa</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Codice Etico, Anticorruzione e Trasparenza</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82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06078778"/>
                  </a:ext>
                </a:extLst>
              </a:tr>
              <a:tr h="662510">
                <a:tc vMerge="1">
                  <a:txBody>
                    <a:bodyPr/>
                    <a:lstStyle/>
                    <a:p>
                      <a:endParaRPr lang="it-IT"/>
                    </a:p>
                  </a:txBody>
                  <a:tcPr/>
                </a:tc>
                <a:tc>
                  <a:txBody>
                    <a:bodyPr/>
                    <a:lstStyle/>
                    <a:p>
                      <a:pPr algn="l" fontAlgn="ctr"/>
                      <a:r>
                        <a:rPr lang="it-IT" sz="2000" u="none" strike="noStrike" dirty="0">
                          <a:effectLst/>
                        </a:rPr>
                        <a:t>Codice Etico, Anticorruzione e Trasparenza (II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75</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90993619"/>
                  </a:ext>
                </a:extLst>
              </a:tr>
              <a:tr h="1649615">
                <a:tc vMerge="1">
                  <a:txBody>
                    <a:bodyPr/>
                    <a:lstStyle/>
                    <a:p>
                      <a:endParaRPr lang="it-IT"/>
                    </a:p>
                  </a:txBody>
                  <a:tcPr/>
                </a:tc>
                <a:tc>
                  <a:txBody>
                    <a:bodyPr/>
                    <a:lstStyle/>
                    <a:p>
                      <a:pPr algn="l" fontAlgn="ctr"/>
                      <a:r>
                        <a:rPr lang="it-IT" sz="2000" u="none" strike="noStrike" dirty="0">
                          <a:effectLst/>
                        </a:rPr>
                        <a:t>Aggiornamento in tema di trasparenza amministrativa alla luce delle ultime delibere A.N.AC. - Punti di attenzione e interventi di implementazione della Sezione «Amministrazione trasparente»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48981696"/>
                  </a:ext>
                </a:extLst>
              </a:tr>
              <a:tr h="1182578">
                <a:tc vMerge="1">
                  <a:txBody>
                    <a:bodyPr/>
                    <a:lstStyle/>
                    <a:p>
                      <a:endParaRPr lang="it-IT"/>
                    </a:p>
                  </a:txBody>
                  <a:tcPr/>
                </a:tc>
                <a:tc>
                  <a:txBody>
                    <a:bodyPr/>
                    <a:lstStyle/>
                    <a:p>
                      <a:pPr algn="l" fontAlgn="ctr"/>
                      <a:r>
                        <a:rPr lang="it-IT" sz="2000" u="none" strike="noStrike" dirty="0">
                          <a:effectLst/>
                        </a:rPr>
                        <a:t>L'aggiornamento dei Codici di Comportamento delle PA alla luce del decreto PNRR 2 e del DPR n. 81/2023</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22026783"/>
                  </a:ext>
                </a:extLst>
              </a:tr>
              <a:tr h="1474083">
                <a:tc vMerge="1">
                  <a:txBody>
                    <a:bodyPr/>
                    <a:lstStyle/>
                    <a:p>
                      <a:endParaRPr lang="it-IT"/>
                    </a:p>
                  </a:txBody>
                  <a:tcPr/>
                </a:tc>
                <a:tc>
                  <a:txBody>
                    <a:bodyPr/>
                    <a:lstStyle/>
                    <a:p>
                      <a:pPr algn="l" fontAlgn="ctr"/>
                      <a:r>
                        <a:rPr lang="it-IT" sz="2000" u="none" strike="noStrike" dirty="0">
                          <a:effectLst/>
                        </a:rPr>
                        <a:t>Formazione specialistica per il personale delle Stazioni appaltanti “Il nuovo codice dei contratti pubblici (D.LGS. n. 36/2023): le novità più rilevanti”</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40</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30551091"/>
                  </a:ext>
                </a:extLst>
              </a:tr>
              <a:tr h="1182578">
                <a:tc vMerge="1">
                  <a:txBody>
                    <a:bodyPr/>
                    <a:lstStyle/>
                    <a:p>
                      <a:endParaRPr lang="it-IT"/>
                    </a:p>
                  </a:txBody>
                  <a:tcPr/>
                </a:tc>
                <a:tc>
                  <a:txBody>
                    <a:bodyPr/>
                    <a:lstStyle/>
                    <a:p>
                      <a:pPr algn="l" fontAlgn="ctr"/>
                      <a:r>
                        <a:rPr lang="it-IT" sz="2000" u="none" strike="noStrike" dirty="0">
                          <a:effectLst/>
                        </a:rPr>
                        <a:t>La protezione dei dati personali - Percorso formativo per docenti, ricercatori, dottorandi, assegnisti e collaboratori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49331904"/>
                  </a:ext>
                </a:extLst>
              </a:tr>
              <a:tr h="891075">
                <a:tc vMerge="1">
                  <a:txBody>
                    <a:bodyPr/>
                    <a:lstStyle/>
                    <a:p>
                      <a:endParaRPr lang="it-IT"/>
                    </a:p>
                  </a:txBody>
                  <a:tcPr/>
                </a:tc>
                <a:tc>
                  <a:txBody>
                    <a:bodyPr/>
                    <a:lstStyle/>
                    <a:p>
                      <a:pPr algn="l" fontAlgn="ctr"/>
                      <a:r>
                        <a:rPr lang="it-IT" sz="2000" u="none" strike="noStrike" dirty="0">
                          <a:effectLst/>
                        </a:rPr>
                        <a:t>Scrivere chiaro: la redazione di testi amministrativi efficaci e comprensibili - I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20</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69373685"/>
                  </a:ext>
                </a:extLst>
              </a:tr>
              <a:tr h="662510">
                <a:tc vMerge="1">
                  <a:txBody>
                    <a:bodyPr/>
                    <a:lstStyle/>
                    <a:p>
                      <a:endParaRPr lang="it-IT"/>
                    </a:p>
                  </a:txBody>
                  <a:tcPr/>
                </a:tc>
                <a:tc>
                  <a:txBody>
                    <a:bodyPr/>
                    <a:lstStyle/>
                    <a:p>
                      <a:pPr algn="l" fontAlgn="ctr"/>
                      <a:r>
                        <a:rPr lang="it-IT" sz="2000" u="none" strike="noStrike">
                          <a:effectLst/>
                        </a:rPr>
                        <a:t>8° Conferenza organizzativa degli archivi delle Università italiane</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7</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23044822"/>
                  </a:ext>
                </a:extLst>
              </a:tr>
              <a:tr h="891075">
                <a:tc vMerge="1">
                  <a:txBody>
                    <a:bodyPr/>
                    <a:lstStyle/>
                    <a:p>
                      <a:endParaRPr lang="it-IT"/>
                    </a:p>
                  </a:txBody>
                  <a:tcPr/>
                </a:tc>
                <a:tc>
                  <a:txBody>
                    <a:bodyPr/>
                    <a:lstStyle/>
                    <a:p>
                      <a:pPr algn="l" fontAlgn="ctr"/>
                      <a:r>
                        <a:rPr lang="it-IT" sz="2000" u="none" strike="noStrike" dirty="0">
                          <a:effectLst/>
                        </a:rPr>
                        <a:t>Scrivere chiaro: la redazione di testi amministrativi efficaci e comprensibili - II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25</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96296205"/>
                  </a:ext>
                </a:extLst>
              </a:tr>
            </a:tbl>
          </a:graphicData>
        </a:graphic>
      </p:graphicFrame>
    </p:spTree>
    <p:extLst>
      <p:ext uri="{BB962C8B-B14F-4D97-AF65-F5344CB8AC3E}">
        <p14:creationId xmlns:p14="http://schemas.microsoft.com/office/powerpoint/2010/main" val="2853072190"/>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AF107-3434-5AB0-BB96-05B3EC3FC67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122EFF7-BECA-BE79-8B5A-1D963091FB43}"/>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4" name="Tabella 3">
            <a:extLst>
              <a:ext uri="{FF2B5EF4-FFF2-40B4-BE49-F238E27FC236}">
                <a16:creationId xmlns:a16="http://schemas.microsoft.com/office/drawing/2014/main" id="{4000BDA8-1030-8C8C-AD70-F3D47F366561}"/>
              </a:ext>
            </a:extLst>
          </p:cNvPr>
          <p:cNvGraphicFramePr>
            <a:graphicFrameLocks noGrp="1"/>
          </p:cNvGraphicFramePr>
          <p:nvPr>
            <p:extLst>
              <p:ext uri="{D42A27DB-BD31-4B8C-83A1-F6EECF244321}">
                <p14:modId xmlns:p14="http://schemas.microsoft.com/office/powerpoint/2010/main" val="1162423974"/>
              </p:ext>
            </p:extLst>
          </p:nvPr>
        </p:nvGraphicFramePr>
        <p:xfrm>
          <a:off x="1311215" y="1570007"/>
          <a:ext cx="21100211" cy="10248182"/>
        </p:xfrm>
        <a:graphic>
          <a:graphicData uri="http://schemas.openxmlformats.org/drawingml/2006/table">
            <a:tbl>
              <a:tblPr>
                <a:tableStyleId>{5940675A-B579-460E-94D1-54222C63F5DA}</a:tableStyleId>
              </a:tblPr>
              <a:tblGrid>
                <a:gridCol w="2633136">
                  <a:extLst>
                    <a:ext uri="{9D8B030D-6E8A-4147-A177-3AD203B41FA5}">
                      <a16:colId xmlns:a16="http://schemas.microsoft.com/office/drawing/2014/main" val="3818814720"/>
                    </a:ext>
                  </a:extLst>
                </a:gridCol>
                <a:gridCol w="14043403">
                  <a:extLst>
                    <a:ext uri="{9D8B030D-6E8A-4147-A177-3AD203B41FA5}">
                      <a16:colId xmlns:a16="http://schemas.microsoft.com/office/drawing/2014/main" val="3593863633"/>
                    </a:ext>
                  </a:extLst>
                </a:gridCol>
                <a:gridCol w="2141619">
                  <a:extLst>
                    <a:ext uri="{9D8B030D-6E8A-4147-A177-3AD203B41FA5}">
                      <a16:colId xmlns:a16="http://schemas.microsoft.com/office/drawing/2014/main" val="723583767"/>
                    </a:ext>
                  </a:extLst>
                </a:gridCol>
                <a:gridCol w="2282053">
                  <a:extLst>
                    <a:ext uri="{9D8B030D-6E8A-4147-A177-3AD203B41FA5}">
                      <a16:colId xmlns:a16="http://schemas.microsoft.com/office/drawing/2014/main" val="1860707131"/>
                    </a:ext>
                  </a:extLst>
                </a:gridCol>
              </a:tblGrid>
              <a:tr h="933627">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3049218015"/>
                  </a:ext>
                </a:extLst>
              </a:tr>
              <a:tr h="1168119">
                <a:tc rowSpan="9">
                  <a:txBody>
                    <a:bodyPr/>
                    <a:lstStyle/>
                    <a:p>
                      <a:pPr algn="ctr" fontAlgn="ctr"/>
                      <a:r>
                        <a:rPr lang="it-IT" sz="2800" b="1" u="none" strike="noStrike" dirty="0">
                          <a:effectLst/>
                        </a:rPr>
                        <a:t>Giuridico-normativa</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Scrivere chiaro: la redazione di testi amministrativi efficaci e comprensibili - III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20</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17639725"/>
                  </a:ext>
                </a:extLst>
              </a:tr>
              <a:tr h="1168119">
                <a:tc vMerge="1">
                  <a:txBody>
                    <a:bodyPr/>
                    <a:lstStyle/>
                    <a:p>
                      <a:endParaRPr lang="it-IT"/>
                    </a:p>
                  </a:txBody>
                  <a:tcPr/>
                </a:tc>
                <a:tc>
                  <a:txBody>
                    <a:bodyPr/>
                    <a:lstStyle/>
                    <a:p>
                      <a:pPr algn="l" fontAlgn="ctr"/>
                      <a:r>
                        <a:rPr lang="it-IT" sz="2000" u="none" strike="noStrike" dirty="0">
                          <a:effectLst/>
                        </a:rPr>
                        <a:t>Scrivere chiaro: la redazione di testi amministrativi efficaci e comprensibili - IV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19</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38368954"/>
                  </a:ext>
                </a:extLst>
              </a:tr>
              <a:tr h="1168119">
                <a:tc vMerge="1">
                  <a:txBody>
                    <a:bodyPr/>
                    <a:lstStyle/>
                    <a:p>
                      <a:endParaRPr lang="it-IT"/>
                    </a:p>
                  </a:txBody>
                  <a:tcPr/>
                </a:tc>
                <a:tc>
                  <a:txBody>
                    <a:bodyPr/>
                    <a:lstStyle/>
                    <a:p>
                      <a:pPr algn="l" fontAlgn="ctr"/>
                      <a:r>
                        <a:rPr lang="it-IT" sz="2000" u="none" strike="noStrike" dirty="0">
                          <a:effectLst/>
                        </a:rPr>
                        <a:t>Scrivere chiaro: la redazione di testi amministrativi efficaci e comprensibili - V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27924516"/>
                  </a:ext>
                </a:extLst>
              </a:tr>
              <a:tr h="1168119">
                <a:tc vMerge="1">
                  <a:txBody>
                    <a:bodyPr/>
                    <a:lstStyle/>
                    <a:p>
                      <a:endParaRPr lang="it-IT"/>
                    </a:p>
                  </a:txBody>
                  <a:tcPr/>
                </a:tc>
                <a:tc>
                  <a:txBody>
                    <a:bodyPr/>
                    <a:lstStyle/>
                    <a:p>
                      <a:pPr algn="l" fontAlgn="ctr"/>
                      <a:r>
                        <a:rPr lang="it-IT" sz="2000" u="none" strike="noStrike" dirty="0">
                          <a:effectLst/>
                        </a:rPr>
                        <a:t>Scrivere chiaro: la redazione di testi amministrativi efficaci e comprensibili - Vi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24</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99904401"/>
                  </a:ext>
                </a:extLst>
              </a:tr>
              <a:tr h="1168119">
                <a:tc vMerge="1">
                  <a:txBody>
                    <a:bodyPr/>
                    <a:lstStyle/>
                    <a:p>
                      <a:endParaRPr lang="it-IT"/>
                    </a:p>
                  </a:txBody>
                  <a:tcPr/>
                </a:tc>
                <a:tc>
                  <a:txBody>
                    <a:bodyPr/>
                    <a:lstStyle/>
                    <a:p>
                      <a:pPr algn="l" fontAlgn="ctr"/>
                      <a:r>
                        <a:rPr lang="it-IT" sz="2000" u="none" strike="noStrike" dirty="0">
                          <a:effectLst/>
                        </a:rPr>
                        <a:t>Scrivere chiaro: la redazione di testi amministrativi efficaci e comprensibili - VII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20</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54024726"/>
                  </a:ext>
                </a:extLst>
              </a:tr>
              <a:tr h="868490">
                <a:tc vMerge="1">
                  <a:txBody>
                    <a:bodyPr/>
                    <a:lstStyle/>
                    <a:p>
                      <a:endParaRPr lang="it-IT"/>
                    </a:p>
                  </a:txBody>
                  <a:tcPr/>
                </a:tc>
                <a:tc>
                  <a:txBody>
                    <a:bodyPr/>
                    <a:lstStyle/>
                    <a:p>
                      <a:pPr algn="l" fontAlgn="ctr"/>
                      <a:r>
                        <a:rPr lang="it-IT" sz="2000" u="none" strike="noStrike" dirty="0">
                          <a:effectLst/>
                        </a:rPr>
                        <a:t>34th </a:t>
                      </a:r>
                      <a:r>
                        <a:rPr lang="it-IT" sz="2000" u="none" strike="noStrike" dirty="0" err="1">
                          <a:effectLst/>
                        </a:rPr>
                        <a:t>Annual</a:t>
                      </a:r>
                      <a:r>
                        <a:rPr lang="it-IT" sz="2000" u="none" strike="noStrike" dirty="0">
                          <a:effectLst/>
                        </a:rPr>
                        <a:t> EAIE Conference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30</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05734440"/>
                  </a:ext>
                </a:extLst>
              </a:tr>
              <a:tr h="868490">
                <a:tc vMerge="1">
                  <a:txBody>
                    <a:bodyPr/>
                    <a:lstStyle/>
                    <a:p>
                      <a:endParaRPr lang="it-IT"/>
                    </a:p>
                  </a:txBody>
                  <a:tcPr/>
                </a:tc>
                <a:tc>
                  <a:txBody>
                    <a:bodyPr/>
                    <a:lstStyle/>
                    <a:p>
                      <a:pPr algn="l" fontAlgn="ctr"/>
                      <a:r>
                        <a:rPr lang="it-IT" sz="2000" u="none" strike="noStrike" dirty="0">
                          <a:effectLst/>
                        </a:rPr>
                        <a:t>RPCT e personale a supporto di Università ed Enti di Ricerca</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32</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09453193"/>
                  </a:ext>
                </a:extLst>
              </a:tr>
              <a:tr h="868490">
                <a:tc vMerge="1">
                  <a:txBody>
                    <a:bodyPr/>
                    <a:lstStyle/>
                    <a:p>
                      <a:endParaRPr lang="it-IT"/>
                    </a:p>
                  </a:txBody>
                  <a:tcPr/>
                </a:tc>
                <a:tc>
                  <a:txBody>
                    <a:bodyPr/>
                    <a:lstStyle/>
                    <a:p>
                      <a:pPr algn="l" fontAlgn="ctr"/>
                      <a:r>
                        <a:rPr lang="it-IT" sz="2000" u="none" strike="noStrike" dirty="0">
                          <a:effectLst/>
                        </a:rPr>
                        <a:t>Le Norme in materia di inconferibilità e incompatibilità</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1093285"/>
                  </a:ext>
                </a:extLst>
              </a:tr>
              <a:tr h="868490">
                <a:tc vMerge="1">
                  <a:txBody>
                    <a:bodyPr/>
                    <a:lstStyle/>
                    <a:p>
                      <a:endParaRPr lang="it-IT"/>
                    </a:p>
                  </a:txBody>
                  <a:tcPr/>
                </a:tc>
                <a:tc>
                  <a:txBody>
                    <a:bodyPr/>
                    <a:lstStyle/>
                    <a:p>
                      <a:pPr algn="l" fontAlgn="ctr"/>
                      <a:r>
                        <a:rPr lang="it-IT" sz="2000" u="none" strike="noStrike" dirty="0">
                          <a:effectLst/>
                        </a:rPr>
                        <a:t>Protezione della privacy: regole, ruoli e profili operativi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76716008"/>
                  </a:ext>
                </a:extLst>
              </a:tr>
            </a:tbl>
          </a:graphicData>
        </a:graphic>
      </p:graphicFrame>
    </p:spTree>
    <p:extLst>
      <p:ext uri="{BB962C8B-B14F-4D97-AF65-F5344CB8AC3E}">
        <p14:creationId xmlns:p14="http://schemas.microsoft.com/office/powerpoint/2010/main" val="3142872570"/>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DE32E-B95F-E91B-7ED6-18D0A5EB5A2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F2BD438-AA28-6806-8329-78818AF97B0D}"/>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3" name="Tabella 2">
            <a:extLst>
              <a:ext uri="{FF2B5EF4-FFF2-40B4-BE49-F238E27FC236}">
                <a16:creationId xmlns:a16="http://schemas.microsoft.com/office/drawing/2014/main" id="{A33715DA-3A26-403F-E146-D65AC72497F2}"/>
              </a:ext>
            </a:extLst>
          </p:cNvPr>
          <p:cNvGraphicFramePr>
            <a:graphicFrameLocks noGrp="1"/>
          </p:cNvGraphicFramePr>
          <p:nvPr>
            <p:extLst>
              <p:ext uri="{D42A27DB-BD31-4B8C-83A1-F6EECF244321}">
                <p14:modId xmlns:p14="http://schemas.microsoft.com/office/powerpoint/2010/main" val="1822763430"/>
              </p:ext>
            </p:extLst>
          </p:nvPr>
        </p:nvGraphicFramePr>
        <p:xfrm>
          <a:off x="1466491" y="1759789"/>
          <a:ext cx="20910430" cy="9696087"/>
        </p:xfrm>
        <a:graphic>
          <a:graphicData uri="http://schemas.openxmlformats.org/drawingml/2006/table">
            <a:tbl>
              <a:tblPr>
                <a:tableStyleId>{5940675A-B579-460E-94D1-54222C63F5DA}</a:tableStyleId>
              </a:tblPr>
              <a:tblGrid>
                <a:gridCol w="2720967">
                  <a:extLst>
                    <a:ext uri="{9D8B030D-6E8A-4147-A177-3AD203B41FA5}">
                      <a16:colId xmlns:a16="http://schemas.microsoft.com/office/drawing/2014/main" val="3715951453"/>
                    </a:ext>
                  </a:extLst>
                </a:gridCol>
                <a:gridCol w="13138905">
                  <a:extLst>
                    <a:ext uri="{9D8B030D-6E8A-4147-A177-3AD203B41FA5}">
                      <a16:colId xmlns:a16="http://schemas.microsoft.com/office/drawing/2014/main" val="3078692440"/>
                    </a:ext>
                  </a:extLst>
                </a:gridCol>
                <a:gridCol w="2757705">
                  <a:extLst>
                    <a:ext uri="{9D8B030D-6E8A-4147-A177-3AD203B41FA5}">
                      <a16:colId xmlns:a16="http://schemas.microsoft.com/office/drawing/2014/main" val="2088326965"/>
                    </a:ext>
                  </a:extLst>
                </a:gridCol>
                <a:gridCol w="2292853">
                  <a:extLst>
                    <a:ext uri="{9D8B030D-6E8A-4147-A177-3AD203B41FA5}">
                      <a16:colId xmlns:a16="http://schemas.microsoft.com/office/drawing/2014/main" val="2230705763"/>
                    </a:ext>
                  </a:extLst>
                </a:gridCol>
              </a:tblGrid>
              <a:tr h="766237">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1550141548"/>
                  </a:ext>
                </a:extLst>
              </a:tr>
              <a:tr h="892985">
                <a:tc rowSpan="10">
                  <a:txBody>
                    <a:bodyPr/>
                    <a:lstStyle/>
                    <a:p>
                      <a:pPr algn="ctr" fontAlgn="ctr"/>
                      <a:r>
                        <a:rPr lang="it-IT" sz="2800" b="1" u="none" strike="noStrike" dirty="0">
                          <a:effectLst/>
                        </a:rPr>
                        <a:t>Informatica</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FOSDEM 24</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12</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6326360"/>
                  </a:ext>
                </a:extLst>
              </a:tr>
              <a:tr h="892985">
                <a:tc vMerge="1">
                  <a:txBody>
                    <a:bodyPr/>
                    <a:lstStyle/>
                    <a:p>
                      <a:endParaRPr lang="it-IT"/>
                    </a:p>
                  </a:txBody>
                  <a:tcPr/>
                </a:tc>
                <a:tc>
                  <a:txBody>
                    <a:bodyPr/>
                    <a:lstStyle/>
                    <a:p>
                      <a:pPr algn="l" fontAlgn="ctr"/>
                      <a:r>
                        <a:rPr lang="it-IT" sz="2000" u="none" strike="noStrike" dirty="0">
                          <a:effectLst/>
                        </a:rPr>
                        <a:t>MICROSOFT ENVISION AI CONNECTION</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5</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73648067"/>
                  </a:ext>
                </a:extLst>
              </a:tr>
              <a:tr h="892985">
                <a:tc vMerge="1">
                  <a:txBody>
                    <a:bodyPr/>
                    <a:lstStyle/>
                    <a:p>
                      <a:endParaRPr lang="it-IT"/>
                    </a:p>
                  </a:txBody>
                  <a:tcPr/>
                </a:tc>
                <a:tc>
                  <a:txBody>
                    <a:bodyPr/>
                    <a:lstStyle/>
                    <a:p>
                      <a:pPr algn="l" fontAlgn="ctr"/>
                      <a:r>
                        <a:rPr lang="it-IT" sz="2000" u="none" strike="noStrike" dirty="0">
                          <a:effectLst/>
                        </a:rPr>
                        <a:t>evento AWS Summit Milano</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9</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46066207"/>
                  </a:ext>
                </a:extLst>
              </a:tr>
              <a:tr h="892985">
                <a:tc vMerge="1">
                  <a:txBody>
                    <a:bodyPr/>
                    <a:lstStyle/>
                    <a:p>
                      <a:endParaRPr lang="it-IT"/>
                    </a:p>
                  </a:txBody>
                  <a:tcPr/>
                </a:tc>
                <a:tc>
                  <a:txBody>
                    <a:bodyPr/>
                    <a:lstStyle/>
                    <a:p>
                      <a:pPr algn="l" fontAlgn="ctr"/>
                      <a:r>
                        <a:rPr lang="it-IT" sz="2000" u="none" strike="noStrike" dirty="0">
                          <a:effectLst/>
                        </a:rPr>
                        <a:t>Corso Word avanzato (I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30</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47239968"/>
                  </a:ext>
                </a:extLst>
              </a:tr>
              <a:tr h="892985">
                <a:tc vMerge="1">
                  <a:txBody>
                    <a:bodyPr/>
                    <a:lstStyle/>
                    <a:p>
                      <a:endParaRPr lang="it-IT"/>
                    </a:p>
                  </a:txBody>
                  <a:tcPr/>
                </a:tc>
                <a:tc>
                  <a:txBody>
                    <a:bodyPr/>
                    <a:lstStyle/>
                    <a:p>
                      <a:pPr algn="l" fontAlgn="ctr"/>
                      <a:r>
                        <a:rPr lang="it-IT" sz="2000" u="none" strike="noStrike" dirty="0">
                          <a:effectLst/>
                        </a:rPr>
                        <a:t>TNC24</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36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30307263"/>
                  </a:ext>
                </a:extLst>
              </a:tr>
              <a:tr h="892985">
                <a:tc vMerge="1">
                  <a:txBody>
                    <a:bodyPr/>
                    <a:lstStyle/>
                    <a:p>
                      <a:endParaRPr lang="it-IT"/>
                    </a:p>
                  </a:txBody>
                  <a:tcPr/>
                </a:tc>
                <a:tc>
                  <a:txBody>
                    <a:bodyPr/>
                    <a:lstStyle/>
                    <a:p>
                      <a:pPr algn="l" fontAlgn="ctr"/>
                      <a:r>
                        <a:rPr lang="it-IT" sz="2000" u="none" strike="noStrike" dirty="0">
                          <a:effectLst/>
                        </a:rPr>
                        <a:t>Tableau</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50868036"/>
                  </a:ext>
                </a:extLst>
              </a:tr>
              <a:tr h="892985">
                <a:tc vMerge="1">
                  <a:txBody>
                    <a:bodyPr/>
                    <a:lstStyle/>
                    <a:p>
                      <a:endParaRPr lang="it-IT"/>
                    </a:p>
                  </a:txBody>
                  <a:tcPr/>
                </a:tc>
                <a:tc>
                  <a:txBody>
                    <a:bodyPr/>
                    <a:lstStyle/>
                    <a:p>
                      <a:pPr algn="l" fontAlgn="ctr"/>
                      <a:r>
                        <a:rPr lang="en-US" sz="2000" u="none" strike="noStrike" dirty="0">
                          <a:effectLst/>
                        </a:rPr>
                        <a:t>Web and Social Media Archiving and Preservation</a:t>
                      </a:r>
                      <a:endParaRPr lang="en-US"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32,5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69461008"/>
                  </a:ext>
                </a:extLst>
              </a:tr>
              <a:tr h="892985">
                <a:tc vMerge="1">
                  <a:txBody>
                    <a:bodyPr/>
                    <a:lstStyle/>
                    <a:p>
                      <a:endParaRPr lang="it-IT"/>
                    </a:p>
                  </a:txBody>
                  <a:tcPr/>
                </a:tc>
                <a:tc>
                  <a:txBody>
                    <a:bodyPr/>
                    <a:lstStyle/>
                    <a:p>
                      <a:pPr algn="l" fontAlgn="ctr"/>
                      <a:r>
                        <a:rPr lang="it-IT" sz="2000" u="none" strike="noStrike" dirty="0">
                          <a:effectLst/>
                        </a:rPr>
                        <a:t>Corso Power Point (I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14</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00061344"/>
                  </a:ext>
                </a:extLst>
              </a:tr>
              <a:tr h="892985">
                <a:tc vMerge="1">
                  <a:txBody>
                    <a:bodyPr/>
                    <a:lstStyle/>
                    <a:p>
                      <a:endParaRPr lang="it-IT"/>
                    </a:p>
                  </a:txBody>
                  <a:tcPr/>
                </a:tc>
                <a:tc>
                  <a:txBody>
                    <a:bodyPr/>
                    <a:lstStyle/>
                    <a:p>
                      <a:pPr algn="l" fontAlgn="ctr"/>
                      <a:r>
                        <a:rPr lang="en-US" sz="2000" u="none" strike="noStrike" dirty="0">
                          <a:effectLst/>
                        </a:rPr>
                        <a:t>Introduction to GIS Using ArcGIS</a:t>
                      </a:r>
                      <a:endParaRPr lang="en-US"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32615374"/>
                  </a:ext>
                </a:extLst>
              </a:tr>
              <a:tr h="892985">
                <a:tc vMerge="1">
                  <a:txBody>
                    <a:bodyPr/>
                    <a:lstStyle/>
                    <a:p>
                      <a:endParaRPr lang="it-IT"/>
                    </a:p>
                  </a:txBody>
                  <a:tcPr/>
                </a:tc>
                <a:tc>
                  <a:txBody>
                    <a:bodyPr/>
                    <a:lstStyle/>
                    <a:p>
                      <a:pPr algn="l" fontAlgn="ctr"/>
                      <a:r>
                        <a:rPr lang="it-IT" sz="2000" u="none" strike="noStrike" dirty="0">
                          <a:effectLst/>
                        </a:rPr>
                        <a:t>Tableau (II edizione)</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12</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19103914"/>
                  </a:ext>
                </a:extLst>
              </a:tr>
            </a:tbl>
          </a:graphicData>
        </a:graphic>
      </p:graphicFrame>
    </p:spTree>
    <p:extLst>
      <p:ext uri="{BB962C8B-B14F-4D97-AF65-F5344CB8AC3E}">
        <p14:creationId xmlns:p14="http://schemas.microsoft.com/office/powerpoint/2010/main" val="2343187061"/>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CDB83-402B-AD3B-258B-D62A6E8CE3B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327BE7E-49D9-C6FB-47CB-ACB87617A4D7}"/>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4" name="Tabella 3">
            <a:extLst>
              <a:ext uri="{FF2B5EF4-FFF2-40B4-BE49-F238E27FC236}">
                <a16:creationId xmlns:a16="http://schemas.microsoft.com/office/drawing/2014/main" id="{8FDC2DC8-D814-C7DA-47F1-5440C9B85E2D}"/>
              </a:ext>
            </a:extLst>
          </p:cNvPr>
          <p:cNvGraphicFramePr>
            <a:graphicFrameLocks noGrp="1"/>
          </p:cNvGraphicFramePr>
          <p:nvPr>
            <p:extLst>
              <p:ext uri="{D42A27DB-BD31-4B8C-83A1-F6EECF244321}">
                <p14:modId xmlns:p14="http://schemas.microsoft.com/office/powerpoint/2010/main" val="3189977340"/>
              </p:ext>
            </p:extLst>
          </p:nvPr>
        </p:nvGraphicFramePr>
        <p:xfrm>
          <a:off x="1414731" y="1811547"/>
          <a:ext cx="20875927" cy="9609827"/>
        </p:xfrm>
        <a:graphic>
          <a:graphicData uri="http://schemas.openxmlformats.org/drawingml/2006/table">
            <a:tbl>
              <a:tblPr>
                <a:tableStyleId>{5940675A-B579-460E-94D1-54222C63F5DA}</a:tableStyleId>
              </a:tblPr>
              <a:tblGrid>
                <a:gridCol w="3353162">
                  <a:extLst>
                    <a:ext uri="{9D8B030D-6E8A-4147-A177-3AD203B41FA5}">
                      <a16:colId xmlns:a16="http://schemas.microsoft.com/office/drawing/2014/main" val="1536797967"/>
                    </a:ext>
                  </a:extLst>
                </a:gridCol>
                <a:gridCol w="11155074">
                  <a:extLst>
                    <a:ext uri="{9D8B030D-6E8A-4147-A177-3AD203B41FA5}">
                      <a16:colId xmlns:a16="http://schemas.microsoft.com/office/drawing/2014/main" val="29736616"/>
                    </a:ext>
                  </a:extLst>
                </a:gridCol>
                <a:gridCol w="3147325">
                  <a:extLst>
                    <a:ext uri="{9D8B030D-6E8A-4147-A177-3AD203B41FA5}">
                      <a16:colId xmlns:a16="http://schemas.microsoft.com/office/drawing/2014/main" val="2308378245"/>
                    </a:ext>
                  </a:extLst>
                </a:gridCol>
                <a:gridCol w="3220366">
                  <a:extLst>
                    <a:ext uri="{9D8B030D-6E8A-4147-A177-3AD203B41FA5}">
                      <a16:colId xmlns:a16="http://schemas.microsoft.com/office/drawing/2014/main" val="2593566331"/>
                    </a:ext>
                  </a:extLst>
                </a:gridCol>
              </a:tblGrid>
              <a:tr h="951249">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algn="l" fontAlgn="ct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algn="l" fontAlgn="ct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3701207938"/>
                  </a:ext>
                </a:extLst>
              </a:tr>
              <a:tr h="884883">
                <a:tc rowSpan="9">
                  <a:txBody>
                    <a:bodyPr/>
                    <a:lstStyle/>
                    <a:p>
                      <a:pPr algn="ctr" fontAlgn="ctr"/>
                      <a:r>
                        <a:rPr lang="it-IT" sz="2800" b="1" u="none" strike="noStrike" dirty="0">
                          <a:effectLst/>
                        </a:rPr>
                        <a:t>Informatica</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Introduzione al 5G </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1,5</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89901011"/>
                  </a:ext>
                </a:extLst>
              </a:tr>
              <a:tr h="884883">
                <a:tc vMerge="1">
                  <a:txBody>
                    <a:bodyPr/>
                    <a:lstStyle/>
                    <a:p>
                      <a:endParaRPr lang="it-IT"/>
                    </a:p>
                  </a:txBody>
                  <a:tcPr/>
                </a:tc>
                <a:tc>
                  <a:txBody>
                    <a:bodyPr/>
                    <a:lstStyle/>
                    <a:p>
                      <a:pPr algn="l" fontAlgn="ctr"/>
                      <a:r>
                        <a:rPr lang="it-IT" sz="2000" u="none" strike="noStrike" dirty="0">
                          <a:effectLst/>
                        </a:rPr>
                        <a:t>Wi-Fi7 senza tutta la fuffa</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1,5</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30485767"/>
                  </a:ext>
                </a:extLst>
              </a:tr>
              <a:tr h="884883">
                <a:tc vMerge="1">
                  <a:txBody>
                    <a:bodyPr/>
                    <a:lstStyle/>
                    <a:p>
                      <a:endParaRPr lang="it-IT"/>
                    </a:p>
                  </a:txBody>
                  <a:tcPr/>
                </a:tc>
                <a:tc>
                  <a:txBody>
                    <a:bodyPr/>
                    <a:lstStyle/>
                    <a:p>
                      <a:pPr algn="l" fontAlgn="ctr"/>
                      <a:r>
                        <a:rPr lang="it-IT" sz="2000" u="none" strike="noStrike" dirty="0">
                          <a:effectLst/>
                        </a:rPr>
                        <a:t>Corso Word avanzato (II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16</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24</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74888768"/>
                  </a:ext>
                </a:extLst>
              </a:tr>
              <a:tr h="1579514">
                <a:tc vMerge="1">
                  <a:txBody>
                    <a:bodyPr/>
                    <a:lstStyle/>
                    <a:p>
                      <a:endParaRPr lang="it-IT"/>
                    </a:p>
                  </a:txBody>
                  <a:tcPr/>
                </a:tc>
                <a:tc>
                  <a:txBody>
                    <a:bodyPr/>
                    <a:lstStyle/>
                    <a:p>
                      <a:pPr algn="l" fontAlgn="ctr"/>
                      <a:r>
                        <a:rPr lang="it-IT" sz="2000" u="none" strike="noStrike" dirty="0">
                          <a:effectLst/>
                        </a:rPr>
                        <a:t>CONFERENZA GARR 2024 - Navigare la complessità</a:t>
                      </a:r>
                      <a:br>
                        <a:rPr lang="it-IT" sz="2000" u="none" strike="noStrike" dirty="0">
                          <a:effectLst/>
                        </a:rPr>
                      </a:br>
                      <a:r>
                        <a:rPr lang="it-IT" sz="2000" u="none" strike="noStrike" dirty="0">
                          <a:effectLst/>
                        </a:rPr>
                        <a:t>Infrastrutture e competenze digitali per la ricerca</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16</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5815098"/>
                  </a:ext>
                </a:extLst>
              </a:tr>
              <a:tr h="884883">
                <a:tc vMerge="1">
                  <a:txBody>
                    <a:bodyPr/>
                    <a:lstStyle/>
                    <a:p>
                      <a:endParaRPr lang="it-IT"/>
                    </a:p>
                  </a:txBody>
                  <a:tcPr/>
                </a:tc>
                <a:tc>
                  <a:txBody>
                    <a:bodyPr/>
                    <a:lstStyle/>
                    <a:p>
                      <a:pPr algn="l" fontAlgn="ctr"/>
                      <a:r>
                        <a:rPr lang="it-IT" sz="2000" u="none" strike="noStrike">
                          <a:effectLst/>
                        </a:rPr>
                        <a:t>Excel base</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20</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21360725"/>
                  </a:ext>
                </a:extLst>
              </a:tr>
              <a:tr h="884883">
                <a:tc vMerge="1">
                  <a:txBody>
                    <a:bodyPr/>
                    <a:lstStyle/>
                    <a:p>
                      <a:endParaRPr lang="it-IT"/>
                    </a:p>
                  </a:txBody>
                  <a:tcPr/>
                </a:tc>
                <a:tc>
                  <a:txBody>
                    <a:bodyPr/>
                    <a:lstStyle/>
                    <a:p>
                      <a:pPr algn="l" fontAlgn="ctr"/>
                      <a:r>
                        <a:rPr lang="it-IT" sz="2000" u="none" strike="noStrike">
                          <a:effectLst/>
                        </a:rPr>
                        <a:t>WS GARR 24</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19</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83777"/>
                  </a:ext>
                </a:extLst>
              </a:tr>
              <a:tr h="884883">
                <a:tc vMerge="1">
                  <a:txBody>
                    <a:bodyPr/>
                    <a:lstStyle/>
                    <a:p>
                      <a:endParaRPr lang="it-IT"/>
                    </a:p>
                  </a:txBody>
                  <a:tcPr/>
                </a:tc>
                <a:tc>
                  <a:txBody>
                    <a:bodyPr/>
                    <a:lstStyle/>
                    <a:p>
                      <a:pPr algn="l" fontAlgn="ctr"/>
                      <a:r>
                        <a:rPr lang="it-IT" sz="2000" u="none" strike="noStrike">
                          <a:effectLst/>
                        </a:rPr>
                        <a:t>Corso Word avanzato (III edizione)</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23</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94105668"/>
                  </a:ext>
                </a:extLst>
              </a:tr>
              <a:tr h="884883">
                <a:tc vMerge="1">
                  <a:txBody>
                    <a:bodyPr/>
                    <a:lstStyle/>
                    <a:p>
                      <a:endParaRPr lang="it-IT"/>
                    </a:p>
                  </a:txBody>
                  <a:tcPr/>
                </a:tc>
                <a:tc>
                  <a:txBody>
                    <a:bodyPr/>
                    <a:lstStyle/>
                    <a:p>
                      <a:pPr algn="l" fontAlgn="ctr"/>
                      <a:r>
                        <a:rPr lang="it-IT" sz="2000" u="none" strike="noStrike">
                          <a:effectLst/>
                        </a:rPr>
                        <a:t>Corso Power Point (II edizione)</a:t>
                      </a:r>
                      <a:endParaRPr lang="it-IT" sz="2000" b="0" i="0" u="none" strike="noStrike">
                        <a:solidFill>
                          <a:srgbClr val="201F1E"/>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28</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3973671"/>
                  </a:ext>
                </a:extLst>
              </a:tr>
              <a:tr h="884883">
                <a:tc vMerge="1">
                  <a:txBody>
                    <a:bodyPr/>
                    <a:lstStyle/>
                    <a:p>
                      <a:endParaRPr lang="it-IT"/>
                    </a:p>
                  </a:txBody>
                  <a:tcPr/>
                </a:tc>
                <a:tc>
                  <a:txBody>
                    <a:bodyPr/>
                    <a:lstStyle/>
                    <a:p>
                      <a:pPr algn="l" fontAlgn="ctr"/>
                      <a:r>
                        <a:rPr lang="it-IT" sz="2000" u="none" strike="noStrike">
                          <a:effectLst/>
                        </a:rPr>
                        <a:t>Excel avanzato</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30</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10796290"/>
                  </a:ext>
                </a:extLst>
              </a:tr>
            </a:tbl>
          </a:graphicData>
        </a:graphic>
      </p:graphicFrame>
    </p:spTree>
    <p:extLst>
      <p:ext uri="{BB962C8B-B14F-4D97-AF65-F5344CB8AC3E}">
        <p14:creationId xmlns:p14="http://schemas.microsoft.com/office/powerpoint/2010/main" val="426922760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631FF-A472-E34C-BEAD-BCAD14DC1C5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276566A-BD07-BB3A-8FE5-55F65FAC91A4}"/>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3" name="Tabella 2">
            <a:extLst>
              <a:ext uri="{FF2B5EF4-FFF2-40B4-BE49-F238E27FC236}">
                <a16:creationId xmlns:a16="http://schemas.microsoft.com/office/drawing/2014/main" id="{E408925B-AF7B-CCD2-A14C-BE324687DB63}"/>
              </a:ext>
            </a:extLst>
          </p:cNvPr>
          <p:cNvGraphicFramePr>
            <a:graphicFrameLocks noGrp="1"/>
          </p:cNvGraphicFramePr>
          <p:nvPr>
            <p:extLst>
              <p:ext uri="{D42A27DB-BD31-4B8C-83A1-F6EECF244321}">
                <p14:modId xmlns:p14="http://schemas.microsoft.com/office/powerpoint/2010/main" val="3140134222"/>
              </p:ext>
            </p:extLst>
          </p:nvPr>
        </p:nvGraphicFramePr>
        <p:xfrm>
          <a:off x="1328468" y="1863303"/>
          <a:ext cx="20979441" cy="9420047"/>
        </p:xfrm>
        <a:graphic>
          <a:graphicData uri="http://schemas.openxmlformats.org/drawingml/2006/table">
            <a:tbl>
              <a:tblPr>
                <a:tableStyleId>{5940675A-B579-460E-94D1-54222C63F5DA}</a:tableStyleId>
              </a:tblPr>
              <a:tblGrid>
                <a:gridCol w="3426769">
                  <a:extLst>
                    <a:ext uri="{9D8B030D-6E8A-4147-A177-3AD203B41FA5}">
                      <a16:colId xmlns:a16="http://schemas.microsoft.com/office/drawing/2014/main" val="2692380219"/>
                    </a:ext>
                  </a:extLst>
                </a:gridCol>
                <a:gridCol w="12717121">
                  <a:extLst>
                    <a:ext uri="{9D8B030D-6E8A-4147-A177-3AD203B41FA5}">
                      <a16:colId xmlns:a16="http://schemas.microsoft.com/office/drawing/2014/main" val="846299553"/>
                    </a:ext>
                  </a:extLst>
                </a:gridCol>
                <a:gridCol w="2570077">
                  <a:extLst>
                    <a:ext uri="{9D8B030D-6E8A-4147-A177-3AD203B41FA5}">
                      <a16:colId xmlns:a16="http://schemas.microsoft.com/office/drawing/2014/main" val="4282697119"/>
                    </a:ext>
                  </a:extLst>
                </a:gridCol>
                <a:gridCol w="2265474">
                  <a:extLst>
                    <a:ext uri="{9D8B030D-6E8A-4147-A177-3AD203B41FA5}">
                      <a16:colId xmlns:a16="http://schemas.microsoft.com/office/drawing/2014/main" val="2764863294"/>
                    </a:ext>
                  </a:extLst>
                </a:gridCol>
              </a:tblGrid>
              <a:tr h="1254064">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2069478310"/>
                  </a:ext>
                </a:extLst>
              </a:tr>
              <a:tr h="1166569">
                <a:tc rowSpan="7">
                  <a:txBody>
                    <a:bodyPr/>
                    <a:lstStyle/>
                    <a:p>
                      <a:pPr algn="ctr" fontAlgn="ctr"/>
                      <a:r>
                        <a:rPr lang="it-IT" sz="2800" b="1" u="none" strike="noStrike" dirty="0">
                          <a:effectLst/>
                        </a:rPr>
                        <a:t>Linguistica</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Migliorare le proprie capacità di espressione orale in lingua inglese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35</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1</a:t>
                      </a:r>
                    </a:p>
                  </a:txBody>
                  <a:tcPr marL="9525" marR="9525" marT="9525" marB="0" anchor="b"/>
                </a:tc>
                <a:extLst>
                  <a:ext uri="{0D108BD9-81ED-4DB2-BD59-A6C34878D82A}">
                    <a16:rowId xmlns:a16="http://schemas.microsoft.com/office/drawing/2014/main" val="3752812144"/>
                  </a:ext>
                </a:extLst>
              </a:tr>
              <a:tr h="1166569">
                <a:tc vMerge="1">
                  <a:txBody>
                    <a:bodyPr/>
                    <a:lstStyle/>
                    <a:p>
                      <a:endParaRPr lang="it-IT"/>
                    </a:p>
                  </a:txBody>
                  <a:tcPr/>
                </a:tc>
                <a:tc>
                  <a:txBody>
                    <a:bodyPr/>
                    <a:lstStyle/>
                    <a:p>
                      <a:pPr algn="l" fontAlgn="ctr"/>
                      <a:r>
                        <a:rPr lang="it-IT" sz="2000" u="none" strike="noStrike" dirty="0">
                          <a:effectLst/>
                        </a:rPr>
                        <a:t>Lingua Inglese (livello A2)</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36</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20</a:t>
                      </a:r>
                    </a:p>
                  </a:txBody>
                  <a:tcPr marL="9525" marR="9525" marT="9525" marB="0" anchor="b"/>
                </a:tc>
                <a:extLst>
                  <a:ext uri="{0D108BD9-81ED-4DB2-BD59-A6C34878D82A}">
                    <a16:rowId xmlns:a16="http://schemas.microsoft.com/office/drawing/2014/main" val="2383561912"/>
                  </a:ext>
                </a:extLst>
              </a:tr>
              <a:tr h="1166569">
                <a:tc vMerge="1">
                  <a:txBody>
                    <a:bodyPr/>
                    <a:lstStyle/>
                    <a:p>
                      <a:endParaRPr lang="it-IT"/>
                    </a:p>
                  </a:txBody>
                  <a:tcPr/>
                </a:tc>
                <a:tc>
                  <a:txBody>
                    <a:bodyPr/>
                    <a:lstStyle/>
                    <a:p>
                      <a:pPr algn="l" fontAlgn="ctr"/>
                      <a:r>
                        <a:rPr lang="it-IT" sz="2000" u="none" strike="noStrike" dirty="0">
                          <a:effectLst/>
                        </a:rPr>
                        <a:t>Lingua Inglese (livello B1)</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36</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28</a:t>
                      </a:r>
                    </a:p>
                  </a:txBody>
                  <a:tcPr marL="9525" marR="9525" marT="9525" marB="0" anchor="b"/>
                </a:tc>
                <a:extLst>
                  <a:ext uri="{0D108BD9-81ED-4DB2-BD59-A6C34878D82A}">
                    <a16:rowId xmlns:a16="http://schemas.microsoft.com/office/drawing/2014/main" val="1707136180"/>
                  </a:ext>
                </a:extLst>
              </a:tr>
              <a:tr h="1166569">
                <a:tc vMerge="1">
                  <a:txBody>
                    <a:bodyPr/>
                    <a:lstStyle/>
                    <a:p>
                      <a:endParaRPr lang="it-IT"/>
                    </a:p>
                  </a:txBody>
                  <a:tcPr/>
                </a:tc>
                <a:tc>
                  <a:txBody>
                    <a:bodyPr/>
                    <a:lstStyle/>
                    <a:p>
                      <a:pPr algn="l" fontAlgn="ctr"/>
                      <a:r>
                        <a:rPr lang="it-IT" sz="2000" u="none" strike="noStrike" dirty="0">
                          <a:effectLst/>
                        </a:rPr>
                        <a:t>Lingua Inglese (livello B2)</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36</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37</a:t>
                      </a:r>
                    </a:p>
                  </a:txBody>
                  <a:tcPr marL="9525" marR="9525" marT="9525" marB="0" anchor="b"/>
                </a:tc>
                <a:extLst>
                  <a:ext uri="{0D108BD9-81ED-4DB2-BD59-A6C34878D82A}">
                    <a16:rowId xmlns:a16="http://schemas.microsoft.com/office/drawing/2014/main" val="233541983"/>
                  </a:ext>
                </a:extLst>
              </a:tr>
              <a:tr h="1166569">
                <a:tc vMerge="1">
                  <a:txBody>
                    <a:bodyPr/>
                    <a:lstStyle/>
                    <a:p>
                      <a:endParaRPr lang="it-IT"/>
                    </a:p>
                  </a:txBody>
                  <a:tcPr/>
                </a:tc>
                <a:tc>
                  <a:txBody>
                    <a:bodyPr/>
                    <a:lstStyle/>
                    <a:p>
                      <a:pPr algn="l" fontAlgn="ctr"/>
                      <a:r>
                        <a:rPr lang="it-IT" sz="2000" u="none" strike="noStrike" dirty="0">
                          <a:effectLst/>
                        </a:rPr>
                        <a:t>Lingua Inglese (livello B1_G)</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36</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22</a:t>
                      </a:r>
                    </a:p>
                  </a:txBody>
                  <a:tcPr marL="9525" marR="9525" marT="9525" marB="0" anchor="b"/>
                </a:tc>
                <a:extLst>
                  <a:ext uri="{0D108BD9-81ED-4DB2-BD59-A6C34878D82A}">
                    <a16:rowId xmlns:a16="http://schemas.microsoft.com/office/drawing/2014/main" val="1971159571"/>
                  </a:ext>
                </a:extLst>
              </a:tr>
              <a:tr h="1166569">
                <a:tc vMerge="1">
                  <a:txBody>
                    <a:bodyPr/>
                    <a:lstStyle/>
                    <a:p>
                      <a:endParaRPr lang="it-IT"/>
                    </a:p>
                  </a:txBody>
                  <a:tcPr/>
                </a:tc>
                <a:tc>
                  <a:txBody>
                    <a:bodyPr/>
                    <a:lstStyle/>
                    <a:p>
                      <a:pPr algn="l" fontAlgn="ctr"/>
                      <a:r>
                        <a:rPr lang="it-IT" sz="2000" u="none" strike="noStrike" dirty="0">
                          <a:effectLst/>
                        </a:rPr>
                        <a:t>Lingua Inglese (livello B1_H)</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36</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22</a:t>
                      </a:r>
                    </a:p>
                  </a:txBody>
                  <a:tcPr marL="9525" marR="9525" marT="9525" marB="0" anchor="b"/>
                </a:tc>
                <a:extLst>
                  <a:ext uri="{0D108BD9-81ED-4DB2-BD59-A6C34878D82A}">
                    <a16:rowId xmlns:a16="http://schemas.microsoft.com/office/drawing/2014/main" val="3711347079"/>
                  </a:ext>
                </a:extLst>
              </a:tr>
              <a:tr h="1166569">
                <a:tc vMerge="1">
                  <a:txBody>
                    <a:bodyPr/>
                    <a:lstStyle/>
                    <a:p>
                      <a:endParaRPr lang="it-IT"/>
                    </a:p>
                  </a:txBody>
                  <a:tcPr/>
                </a:tc>
                <a:tc>
                  <a:txBody>
                    <a:bodyPr/>
                    <a:lstStyle/>
                    <a:p>
                      <a:pPr algn="l" fontAlgn="ctr"/>
                      <a:r>
                        <a:rPr lang="it-IT" sz="2000" u="none" strike="noStrike" dirty="0">
                          <a:effectLst/>
                        </a:rPr>
                        <a:t>Lingua Inglese (livello B1_I)</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36</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25</a:t>
                      </a:r>
                    </a:p>
                  </a:txBody>
                  <a:tcPr marL="9525" marR="9525" marT="9525" marB="0" anchor="b"/>
                </a:tc>
                <a:extLst>
                  <a:ext uri="{0D108BD9-81ED-4DB2-BD59-A6C34878D82A}">
                    <a16:rowId xmlns:a16="http://schemas.microsoft.com/office/drawing/2014/main" val="2875374373"/>
                  </a:ext>
                </a:extLst>
              </a:tr>
            </a:tbl>
          </a:graphicData>
        </a:graphic>
      </p:graphicFrame>
    </p:spTree>
    <p:extLst>
      <p:ext uri="{BB962C8B-B14F-4D97-AF65-F5344CB8AC3E}">
        <p14:creationId xmlns:p14="http://schemas.microsoft.com/office/powerpoint/2010/main" val="2772887151"/>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1AA5C-48F9-1E22-FE41-5F93C421846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2DB1B0A-ED68-6D56-04C5-AA806E0D8304}"/>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4" name="Tabella 3">
            <a:extLst>
              <a:ext uri="{FF2B5EF4-FFF2-40B4-BE49-F238E27FC236}">
                <a16:creationId xmlns:a16="http://schemas.microsoft.com/office/drawing/2014/main" id="{E1C10F31-B46F-AA28-849C-D11D8A118A4F}"/>
              </a:ext>
            </a:extLst>
          </p:cNvPr>
          <p:cNvGraphicFramePr>
            <a:graphicFrameLocks noGrp="1"/>
          </p:cNvGraphicFramePr>
          <p:nvPr>
            <p:extLst>
              <p:ext uri="{D42A27DB-BD31-4B8C-83A1-F6EECF244321}">
                <p14:modId xmlns:p14="http://schemas.microsoft.com/office/powerpoint/2010/main" val="245591191"/>
              </p:ext>
            </p:extLst>
          </p:nvPr>
        </p:nvGraphicFramePr>
        <p:xfrm>
          <a:off x="1242205" y="1570008"/>
          <a:ext cx="21169221" cy="10213674"/>
        </p:xfrm>
        <a:graphic>
          <a:graphicData uri="http://schemas.openxmlformats.org/drawingml/2006/table">
            <a:tbl>
              <a:tblPr>
                <a:tableStyleId>{5940675A-B579-460E-94D1-54222C63F5DA}</a:tableStyleId>
              </a:tblPr>
              <a:tblGrid>
                <a:gridCol w="2912075">
                  <a:extLst>
                    <a:ext uri="{9D8B030D-6E8A-4147-A177-3AD203B41FA5}">
                      <a16:colId xmlns:a16="http://schemas.microsoft.com/office/drawing/2014/main" val="2072512862"/>
                    </a:ext>
                  </a:extLst>
                </a:gridCol>
                <a:gridCol w="14008587">
                  <a:extLst>
                    <a:ext uri="{9D8B030D-6E8A-4147-A177-3AD203B41FA5}">
                      <a16:colId xmlns:a16="http://schemas.microsoft.com/office/drawing/2014/main" val="648017706"/>
                    </a:ext>
                  </a:extLst>
                </a:gridCol>
                <a:gridCol w="2026751">
                  <a:extLst>
                    <a:ext uri="{9D8B030D-6E8A-4147-A177-3AD203B41FA5}">
                      <a16:colId xmlns:a16="http://schemas.microsoft.com/office/drawing/2014/main" val="3736432089"/>
                    </a:ext>
                  </a:extLst>
                </a:gridCol>
                <a:gridCol w="2221808">
                  <a:extLst>
                    <a:ext uri="{9D8B030D-6E8A-4147-A177-3AD203B41FA5}">
                      <a16:colId xmlns:a16="http://schemas.microsoft.com/office/drawing/2014/main" val="1356919316"/>
                    </a:ext>
                  </a:extLst>
                </a:gridCol>
              </a:tblGrid>
              <a:tr h="755657">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Area tematica</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algn="l" fontAlgn="ctr"/>
                      <a:r>
                        <a:rPr lang="it-IT" sz="2000" b="1" u="none" strike="noStrike" dirty="0">
                          <a:effectLst/>
                        </a:rPr>
                        <a:t>ORE CORSO</a:t>
                      </a:r>
                      <a:endParaRPr lang="it-IT"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it-IT" sz="2000" b="1" u="none" strike="noStrike" dirty="0">
                          <a:effectLst/>
                        </a:rPr>
                        <a:t>PARTECIPANTI</a:t>
                      </a:r>
                      <a:endParaRPr lang="it-IT" sz="20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28606352"/>
                  </a:ext>
                </a:extLst>
              </a:tr>
              <a:tr h="945450">
                <a:tc rowSpan="10">
                  <a:txBody>
                    <a:bodyPr/>
                    <a:lstStyle/>
                    <a:p>
                      <a:pPr algn="ctr" fontAlgn="ctr"/>
                      <a:r>
                        <a:rPr lang="it-IT" sz="2800" b="1" u="none" strike="noStrike" dirty="0">
                          <a:effectLst/>
                        </a:rPr>
                        <a:t>Organizzazione e Risorse Umane</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La gestione del rapporto di lavoro dei docenti universitari: aggiornamento 2024</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10433122"/>
                  </a:ext>
                </a:extLst>
              </a:tr>
              <a:tr h="702937">
                <a:tc vMerge="1">
                  <a:txBody>
                    <a:bodyPr/>
                    <a:lstStyle/>
                    <a:p>
                      <a:endParaRPr lang="it-IT"/>
                    </a:p>
                  </a:txBody>
                  <a:tcPr/>
                </a:tc>
                <a:tc>
                  <a:txBody>
                    <a:bodyPr/>
                    <a:lstStyle/>
                    <a:p>
                      <a:pPr algn="l" fontAlgn="ctr"/>
                      <a:r>
                        <a:rPr lang="it-IT" sz="2000" u="none" strike="noStrike" dirty="0">
                          <a:effectLst/>
                        </a:rPr>
                        <a:t>Le spese di viaggio e i mezzi utilizzabili dal personale PA</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46534398"/>
                  </a:ext>
                </a:extLst>
              </a:tr>
              <a:tr h="702937">
                <a:tc vMerge="1">
                  <a:txBody>
                    <a:bodyPr/>
                    <a:lstStyle/>
                    <a:p>
                      <a:endParaRPr lang="it-IT"/>
                    </a:p>
                  </a:txBody>
                  <a:tcPr/>
                </a:tc>
                <a:tc>
                  <a:txBody>
                    <a:bodyPr/>
                    <a:lstStyle/>
                    <a:p>
                      <a:pPr algn="l" fontAlgn="ctr"/>
                      <a:r>
                        <a:rPr lang="it-IT" sz="2000" u="none" strike="noStrike" dirty="0">
                          <a:effectLst/>
                        </a:rPr>
                        <a:t>Seminario: CCNL Università e Ricerca</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74602092"/>
                  </a:ext>
                </a:extLst>
              </a:tr>
              <a:tr h="1367212">
                <a:tc vMerge="1">
                  <a:txBody>
                    <a:bodyPr/>
                    <a:lstStyle/>
                    <a:p>
                      <a:endParaRPr lang="it-IT"/>
                    </a:p>
                  </a:txBody>
                  <a:tcPr/>
                </a:tc>
                <a:tc>
                  <a:txBody>
                    <a:bodyPr/>
                    <a:lstStyle/>
                    <a:p>
                      <a:pPr algn="l" fontAlgn="ctr"/>
                      <a:r>
                        <a:rPr lang="it-IT" sz="2000" u="none" strike="noStrike" dirty="0">
                          <a:effectLst/>
                        </a:rPr>
                        <a:t>Gli ECA e la gestione delle squadrature: novità 2024, indicazioni operative, esercitazioni pratiche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7</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6023556"/>
                  </a:ext>
                </a:extLst>
              </a:tr>
              <a:tr h="945450">
                <a:tc vMerge="1">
                  <a:txBody>
                    <a:bodyPr/>
                    <a:lstStyle/>
                    <a:p>
                      <a:endParaRPr lang="it-IT"/>
                    </a:p>
                  </a:txBody>
                  <a:tcPr/>
                </a:tc>
                <a:tc>
                  <a:txBody>
                    <a:bodyPr/>
                    <a:lstStyle/>
                    <a:p>
                      <a:pPr algn="l" fontAlgn="ctr"/>
                      <a:r>
                        <a:rPr lang="it-IT" sz="2000" u="none" strike="noStrike" dirty="0">
                          <a:effectLst/>
                        </a:rPr>
                        <a:t>Azioni e strumenti della Regione in materia di accessibilità (infohandicap.org)</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82605409"/>
                  </a:ext>
                </a:extLst>
              </a:tr>
              <a:tr h="945450">
                <a:tc vMerge="1">
                  <a:txBody>
                    <a:bodyPr/>
                    <a:lstStyle/>
                    <a:p>
                      <a:endParaRPr lang="it-IT"/>
                    </a:p>
                  </a:txBody>
                  <a:tcPr/>
                </a:tc>
                <a:tc>
                  <a:txBody>
                    <a:bodyPr/>
                    <a:lstStyle/>
                    <a:p>
                      <a:pPr algn="l" fontAlgn="ctr"/>
                      <a:r>
                        <a:rPr lang="it-IT" sz="2000" u="none" strike="noStrike" dirty="0">
                          <a:effectLst/>
                        </a:rPr>
                        <a:t>I controlli sulle autocertificazioni presentate dai lavoratori in corso di rapporto</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23550365"/>
                  </a:ext>
                </a:extLst>
              </a:tr>
              <a:tr h="945450">
                <a:tc vMerge="1">
                  <a:txBody>
                    <a:bodyPr/>
                    <a:lstStyle/>
                    <a:p>
                      <a:endParaRPr lang="it-IT"/>
                    </a:p>
                  </a:txBody>
                  <a:tcPr/>
                </a:tc>
                <a:tc>
                  <a:txBody>
                    <a:bodyPr/>
                    <a:lstStyle/>
                    <a:p>
                      <a:pPr algn="l" fontAlgn="ctr"/>
                      <a:r>
                        <a:rPr lang="it-IT" sz="2000" u="none" strike="noStrike" dirty="0">
                          <a:effectLst/>
                        </a:rPr>
                        <a:t>Il Sistema PERLAPA, anagrafe delle prestazioni - ADP 2.0: concetti operativi in ambito universitario</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96166576"/>
                  </a:ext>
                </a:extLst>
              </a:tr>
              <a:tr h="945450">
                <a:tc vMerge="1">
                  <a:txBody>
                    <a:bodyPr/>
                    <a:lstStyle/>
                    <a:p>
                      <a:endParaRPr lang="it-IT"/>
                    </a:p>
                  </a:txBody>
                  <a:tcPr/>
                </a:tc>
                <a:tc>
                  <a:txBody>
                    <a:bodyPr/>
                    <a:lstStyle/>
                    <a:p>
                      <a:pPr algn="l" fontAlgn="ctr"/>
                      <a:r>
                        <a:rPr lang="it-IT" sz="2000" u="none" strike="noStrike" dirty="0">
                          <a:effectLst/>
                        </a:rPr>
                        <a:t>La definizione dei piani formativi alla luce della valutazione delle prestazioni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48375680"/>
                  </a:ext>
                </a:extLst>
              </a:tr>
              <a:tr h="702937">
                <a:tc vMerge="1">
                  <a:txBody>
                    <a:bodyPr/>
                    <a:lstStyle/>
                    <a:p>
                      <a:endParaRPr lang="it-IT"/>
                    </a:p>
                  </a:txBody>
                  <a:tcPr/>
                </a:tc>
                <a:tc>
                  <a:txBody>
                    <a:bodyPr/>
                    <a:lstStyle/>
                    <a:p>
                      <a:pPr algn="l" fontAlgn="ctr"/>
                      <a:r>
                        <a:rPr lang="it-IT" sz="2000" u="none" strike="noStrike" dirty="0">
                          <a:effectLst/>
                        </a:rPr>
                        <a:t>UGOV-AC – La struttura organizzativa in U-</a:t>
                      </a:r>
                      <a:r>
                        <a:rPr lang="it-IT" sz="2000" u="none" strike="noStrike" dirty="0" err="1">
                          <a:effectLst/>
                        </a:rPr>
                        <a:t>gov</a:t>
                      </a:r>
                      <a:r>
                        <a:rPr lang="it-IT" sz="2000" u="none" strike="noStrike" dirty="0">
                          <a:effectLst/>
                        </a:rPr>
                        <a:t>/CSA</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63557244"/>
                  </a:ext>
                </a:extLst>
              </a:tr>
              <a:tr h="1254744">
                <a:tc vMerge="1">
                  <a:txBody>
                    <a:bodyPr/>
                    <a:lstStyle/>
                    <a:p>
                      <a:endParaRPr lang="it-IT"/>
                    </a:p>
                  </a:txBody>
                  <a:tcPr/>
                </a:tc>
                <a:tc>
                  <a:txBody>
                    <a:bodyPr/>
                    <a:lstStyle/>
                    <a:p>
                      <a:pPr algn="l" fontAlgn="ctr"/>
                      <a:r>
                        <a:rPr lang="it-IT" sz="2000" u="none" strike="noStrike" dirty="0">
                          <a:effectLst/>
                        </a:rPr>
                        <a:t>Il regolamento per le inidoneità dei pubblici dipendenti e le nuove competenze in tema di accertamenti sanitari</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4</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64318389"/>
                  </a:ext>
                </a:extLst>
              </a:tr>
            </a:tbl>
          </a:graphicData>
        </a:graphic>
      </p:graphicFrame>
    </p:spTree>
    <p:extLst>
      <p:ext uri="{BB962C8B-B14F-4D97-AF65-F5344CB8AC3E}">
        <p14:creationId xmlns:p14="http://schemas.microsoft.com/office/powerpoint/2010/main" val="2878896753"/>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A206F-386A-D26E-762C-396AA69C8D0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62F4C81-7831-2A62-1B04-969A9991D886}"/>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3" name="Tabella 2">
            <a:extLst>
              <a:ext uri="{FF2B5EF4-FFF2-40B4-BE49-F238E27FC236}">
                <a16:creationId xmlns:a16="http://schemas.microsoft.com/office/drawing/2014/main" id="{7F376C3F-97D1-AD64-F8A5-790273BBA0FF}"/>
              </a:ext>
            </a:extLst>
          </p:cNvPr>
          <p:cNvGraphicFramePr>
            <a:graphicFrameLocks noGrp="1"/>
          </p:cNvGraphicFramePr>
          <p:nvPr>
            <p:extLst>
              <p:ext uri="{D42A27DB-BD31-4B8C-83A1-F6EECF244321}">
                <p14:modId xmlns:p14="http://schemas.microsoft.com/office/powerpoint/2010/main" val="506959060"/>
              </p:ext>
            </p:extLst>
          </p:nvPr>
        </p:nvGraphicFramePr>
        <p:xfrm>
          <a:off x="1190446" y="1535503"/>
          <a:ext cx="21619465" cy="10643288"/>
        </p:xfrm>
        <a:graphic>
          <a:graphicData uri="http://schemas.openxmlformats.org/drawingml/2006/table">
            <a:tbl>
              <a:tblPr>
                <a:tableStyleId>{5940675A-B579-460E-94D1-54222C63F5DA}</a:tableStyleId>
              </a:tblPr>
              <a:tblGrid>
                <a:gridCol w="2722319">
                  <a:extLst>
                    <a:ext uri="{9D8B030D-6E8A-4147-A177-3AD203B41FA5}">
                      <a16:colId xmlns:a16="http://schemas.microsoft.com/office/drawing/2014/main" val="1025100315"/>
                    </a:ext>
                  </a:extLst>
                </a:gridCol>
                <a:gridCol w="14725279">
                  <a:extLst>
                    <a:ext uri="{9D8B030D-6E8A-4147-A177-3AD203B41FA5}">
                      <a16:colId xmlns:a16="http://schemas.microsoft.com/office/drawing/2014/main" val="3866917362"/>
                    </a:ext>
                  </a:extLst>
                </a:gridCol>
                <a:gridCol w="1944514">
                  <a:extLst>
                    <a:ext uri="{9D8B030D-6E8A-4147-A177-3AD203B41FA5}">
                      <a16:colId xmlns:a16="http://schemas.microsoft.com/office/drawing/2014/main" val="2231655226"/>
                    </a:ext>
                  </a:extLst>
                </a:gridCol>
                <a:gridCol w="2227353">
                  <a:extLst>
                    <a:ext uri="{9D8B030D-6E8A-4147-A177-3AD203B41FA5}">
                      <a16:colId xmlns:a16="http://schemas.microsoft.com/office/drawing/2014/main" val="2289420009"/>
                    </a:ext>
                  </a:extLst>
                </a:gridCol>
              </a:tblGrid>
              <a:tr h="638354">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1798242719"/>
                  </a:ext>
                </a:extLst>
              </a:tr>
              <a:tr h="528094">
                <a:tc rowSpan="12">
                  <a:txBody>
                    <a:bodyPr/>
                    <a:lstStyle/>
                    <a:p>
                      <a:pPr algn="ctr" fontAlgn="ctr"/>
                      <a:r>
                        <a:rPr lang="it-IT" sz="2800" b="1" u="none" strike="noStrike" dirty="0">
                          <a:effectLst/>
                        </a:rPr>
                        <a:t>Organizzazione e Risorse Umane</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Il conto annuale 2023</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7</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99139219"/>
                  </a:ext>
                </a:extLst>
              </a:tr>
              <a:tr h="942648">
                <a:tc vMerge="1">
                  <a:txBody>
                    <a:bodyPr/>
                    <a:lstStyle/>
                    <a:p>
                      <a:endParaRPr lang="it-IT"/>
                    </a:p>
                  </a:txBody>
                  <a:tcPr/>
                </a:tc>
                <a:tc>
                  <a:txBody>
                    <a:bodyPr/>
                    <a:lstStyle/>
                    <a:p>
                      <a:pPr algn="l" fontAlgn="ctr"/>
                      <a:r>
                        <a:rPr lang="it-IT" sz="2000" u="none" strike="noStrike" dirty="0">
                          <a:effectLst/>
                        </a:rPr>
                        <a:t>Le recenti modifiche alla L. n. 145/2018 e al D.L. n. 34/2023 in materia di formazione specialistica: analisi e spunti di riflessione</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7817180"/>
                  </a:ext>
                </a:extLst>
              </a:tr>
              <a:tr h="528094">
                <a:tc vMerge="1">
                  <a:txBody>
                    <a:bodyPr/>
                    <a:lstStyle/>
                    <a:p>
                      <a:endParaRPr lang="it-IT"/>
                    </a:p>
                  </a:txBody>
                  <a:tcPr/>
                </a:tc>
                <a:tc>
                  <a:txBody>
                    <a:bodyPr/>
                    <a:lstStyle/>
                    <a:p>
                      <a:pPr algn="l" fontAlgn="ctr"/>
                      <a:r>
                        <a:rPr lang="it-IT" sz="2000" u="none" strike="noStrike" dirty="0">
                          <a:effectLst/>
                        </a:rPr>
                        <a:t>Innovation leadership</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72079400"/>
                  </a:ext>
                </a:extLst>
              </a:tr>
              <a:tr h="710287">
                <a:tc vMerge="1">
                  <a:txBody>
                    <a:bodyPr/>
                    <a:lstStyle/>
                    <a:p>
                      <a:endParaRPr lang="it-IT"/>
                    </a:p>
                  </a:txBody>
                  <a:tcPr/>
                </a:tc>
                <a:tc>
                  <a:txBody>
                    <a:bodyPr/>
                    <a:lstStyle/>
                    <a:p>
                      <a:pPr algn="l" fontAlgn="ctr"/>
                      <a:r>
                        <a:rPr lang="it-IT" sz="2000" u="none" strike="noStrike" dirty="0">
                          <a:effectLst/>
                        </a:rPr>
                        <a:t>Il nuovo ciclo di pianificazione strategica e operativa dell'Ateneo (I ed.)</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78</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78147523"/>
                  </a:ext>
                </a:extLst>
              </a:tr>
              <a:tr h="879465">
                <a:tc vMerge="1">
                  <a:txBody>
                    <a:bodyPr/>
                    <a:lstStyle/>
                    <a:p>
                      <a:endParaRPr lang="it-IT"/>
                    </a:p>
                  </a:txBody>
                  <a:tcPr/>
                </a:tc>
                <a:tc>
                  <a:txBody>
                    <a:bodyPr/>
                    <a:lstStyle/>
                    <a:p>
                      <a:pPr algn="l" fontAlgn="ctr"/>
                      <a:r>
                        <a:rPr lang="it-IT" sz="2000" u="none" strike="noStrike" dirty="0">
                          <a:effectLst/>
                        </a:rPr>
                        <a:t>International audit e controlli in ambito pubblico a supporto della performance e dei progetti PNRR</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87567047"/>
                  </a:ext>
                </a:extLst>
              </a:tr>
              <a:tr h="1639733">
                <a:tc vMerge="1">
                  <a:txBody>
                    <a:bodyPr/>
                    <a:lstStyle/>
                    <a:p>
                      <a:endParaRPr lang="it-IT"/>
                    </a:p>
                  </a:txBody>
                  <a:tcPr/>
                </a:tc>
                <a:tc>
                  <a:txBody>
                    <a:bodyPr/>
                    <a:lstStyle/>
                    <a:p>
                      <a:pPr algn="l" fontAlgn="ctr"/>
                      <a:r>
                        <a:rPr lang="it-IT" sz="2000" u="none" strike="noStrike" dirty="0">
                          <a:effectLst/>
                        </a:rPr>
                        <a:t>1° Incontro formativo 2024 «Costruzione condivisa del repertorio delle competenze tecniche delle Amministrazioni degli Atenei in vista della definizione del sistema professionale basato sulle competenze»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10</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58087243"/>
                  </a:ext>
                </a:extLst>
              </a:tr>
              <a:tr h="710287">
                <a:tc vMerge="1">
                  <a:txBody>
                    <a:bodyPr/>
                    <a:lstStyle/>
                    <a:p>
                      <a:endParaRPr lang="it-IT"/>
                    </a:p>
                  </a:txBody>
                  <a:tcPr/>
                </a:tc>
                <a:tc>
                  <a:txBody>
                    <a:bodyPr/>
                    <a:lstStyle/>
                    <a:p>
                      <a:pPr algn="l" fontAlgn="ctr"/>
                      <a:r>
                        <a:rPr lang="it-IT" sz="2000" u="none" strike="noStrike" dirty="0">
                          <a:effectLst/>
                        </a:rPr>
                        <a:t>La reputazione dell’Università: i ranking accademici nazionali e internazionali (II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34467845"/>
                  </a:ext>
                </a:extLst>
              </a:tr>
              <a:tr h="710287">
                <a:tc vMerge="1">
                  <a:txBody>
                    <a:bodyPr/>
                    <a:lstStyle/>
                    <a:p>
                      <a:endParaRPr lang="it-IT"/>
                    </a:p>
                  </a:txBody>
                  <a:tcPr/>
                </a:tc>
                <a:tc>
                  <a:txBody>
                    <a:bodyPr/>
                    <a:lstStyle/>
                    <a:p>
                      <a:pPr algn="l" fontAlgn="ctr"/>
                      <a:r>
                        <a:rPr lang="it-IT" sz="2000" u="none" strike="noStrike">
                          <a:effectLst/>
                        </a:rPr>
                        <a:t>Il nuovo ciclo di pianificazione strategica e operativa dell'Ateneo (II ed.)</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70</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30525744"/>
                  </a:ext>
                </a:extLst>
              </a:tr>
              <a:tr h="710287">
                <a:tc vMerge="1">
                  <a:txBody>
                    <a:bodyPr/>
                    <a:lstStyle/>
                    <a:p>
                      <a:endParaRPr lang="it-IT"/>
                    </a:p>
                  </a:txBody>
                  <a:tcPr/>
                </a:tc>
                <a:tc>
                  <a:txBody>
                    <a:bodyPr/>
                    <a:lstStyle/>
                    <a:p>
                      <a:pPr algn="l" fontAlgn="ctr"/>
                      <a:r>
                        <a:rPr lang="it-IT" sz="2000" u="none" strike="noStrike">
                          <a:effectLst/>
                        </a:rPr>
                        <a:t>Il nuovo ciclo di pianificazione strategica e operativa dell'Ateneo (III ed.)</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67</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83240761"/>
                  </a:ext>
                </a:extLst>
              </a:tr>
              <a:tr h="942648">
                <a:tc vMerge="1">
                  <a:txBody>
                    <a:bodyPr/>
                    <a:lstStyle/>
                    <a:p>
                      <a:endParaRPr lang="it-IT"/>
                    </a:p>
                  </a:txBody>
                  <a:tcPr/>
                </a:tc>
                <a:tc>
                  <a:txBody>
                    <a:bodyPr/>
                    <a:lstStyle/>
                    <a:p>
                      <a:pPr algn="l" fontAlgn="ctr"/>
                      <a:r>
                        <a:rPr lang="it-IT" sz="2000" u="none" strike="noStrike">
                          <a:effectLst/>
                        </a:rPr>
                        <a:t>Misurazione e valutazione delle performance nelle Università ed enti di ricerca alla luce del rinnovo CCNL 2019-21</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31041601"/>
                  </a:ext>
                </a:extLst>
              </a:tr>
              <a:tr h="528094">
                <a:tc vMerge="1">
                  <a:txBody>
                    <a:bodyPr/>
                    <a:lstStyle/>
                    <a:p>
                      <a:endParaRPr lang="it-IT"/>
                    </a:p>
                  </a:txBody>
                  <a:tcPr/>
                </a:tc>
                <a:tc>
                  <a:txBody>
                    <a:bodyPr/>
                    <a:lstStyle/>
                    <a:p>
                      <a:pPr algn="l" fontAlgn="ctr"/>
                      <a:r>
                        <a:rPr lang="it-IT" sz="2000" u="none" strike="noStrike">
                          <a:effectLst/>
                        </a:rPr>
                        <a:t>CUG - Congedi e misure di conciliazione vita/lavoro</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8</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97736532"/>
                  </a:ext>
                </a:extLst>
              </a:tr>
              <a:tr h="1175010">
                <a:tc vMerge="1">
                  <a:txBody>
                    <a:bodyPr/>
                    <a:lstStyle/>
                    <a:p>
                      <a:endParaRPr lang="it-IT"/>
                    </a:p>
                  </a:txBody>
                  <a:tcPr/>
                </a:tc>
                <a:tc>
                  <a:txBody>
                    <a:bodyPr/>
                    <a:lstStyle/>
                    <a:p>
                      <a:pPr algn="l" fontAlgn="ctr"/>
                      <a:r>
                        <a:rPr lang="it-IT" sz="2000" u="none" strike="noStrike">
                          <a:effectLst/>
                        </a:rPr>
                        <a:t>CUG - Lavoro agile e questioni applicative in tema di orario di lavoro nella giurisprudenza e nella contrattazione collettiva di comparto</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8</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71380733"/>
                  </a:ext>
                </a:extLst>
              </a:tr>
            </a:tbl>
          </a:graphicData>
        </a:graphic>
      </p:graphicFrame>
    </p:spTree>
    <p:extLst>
      <p:ext uri="{BB962C8B-B14F-4D97-AF65-F5344CB8AC3E}">
        <p14:creationId xmlns:p14="http://schemas.microsoft.com/office/powerpoint/2010/main" val="3650131268"/>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9C892-2753-D903-0691-341018841FC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579618E-D30D-E41F-2667-00DC10CB32B0}"/>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4" name="Tabella 3">
            <a:extLst>
              <a:ext uri="{FF2B5EF4-FFF2-40B4-BE49-F238E27FC236}">
                <a16:creationId xmlns:a16="http://schemas.microsoft.com/office/drawing/2014/main" id="{32AE2D71-660A-1EB8-C0EC-3C1AC586571C}"/>
              </a:ext>
            </a:extLst>
          </p:cNvPr>
          <p:cNvGraphicFramePr>
            <a:graphicFrameLocks noGrp="1"/>
          </p:cNvGraphicFramePr>
          <p:nvPr>
            <p:extLst>
              <p:ext uri="{D42A27DB-BD31-4B8C-83A1-F6EECF244321}">
                <p14:modId xmlns:p14="http://schemas.microsoft.com/office/powerpoint/2010/main" val="854391840"/>
              </p:ext>
            </p:extLst>
          </p:nvPr>
        </p:nvGraphicFramePr>
        <p:xfrm>
          <a:off x="569342" y="1518249"/>
          <a:ext cx="22240569" cy="10196422"/>
        </p:xfrm>
        <a:graphic>
          <a:graphicData uri="http://schemas.openxmlformats.org/drawingml/2006/table">
            <a:tbl>
              <a:tblPr>
                <a:tableStyleId>{5940675A-B579-460E-94D1-54222C63F5DA}</a:tableStyleId>
              </a:tblPr>
              <a:tblGrid>
                <a:gridCol w="2945377">
                  <a:extLst>
                    <a:ext uri="{9D8B030D-6E8A-4147-A177-3AD203B41FA5}">
                      <a16:colId xmlns:a16="http://schemas.microsoft.com/office/drawing/2014/main" val="3466967909"/>
                    </a:ext>
                  </a:extLst>
                </a:gridCol>
                <a:gridCol w="14477010">
                  <a:extLst>
                    <a:ext uri="{9D8B030D-6E8A-4147-A177-3AD203B41FA5}">
                      <a16:colId xmlns:a16="http://schemas.microsoft.com/office/drawing/2014/main" val="2763590739"/>
                    </a:ext>
                  </a:extLst>
                </a:gridCol>
                <a:gridCol w="2308452">
                  <a:extLst>
                    <a:ext uri="{9D8B030D-6E8A-4147-A177-3AD203B41FA5}">
                      <a16:colId xmlns:a16="http://schemas.microsoft.com/office/drawing/2014/main" val="3104981061"/>
                    </a:ext>
                  </a:extLst>
                </a:gridCol>
                <a:gridCol w="2509730">
                  <a:extLst>
                    <a:ext uri="{9D8B030D-6E8A-4147-A177-3AD203B41FA5}">
                      <a16:colId xmlns:a16="http://schemas.microsoft.com/office/drawing/2014/main" val="3042132021"/>
                    </a:ext>
                  </a:extLst>
                </a:gridCol>
              </a:tblGrid>
              <a:tr h="576596">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Area tematica</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366007227"/>
                  </a:ext>
                </a:extLst>
              </a:tr>
              <a:tr h="721416">
                <a:tc rowSpan="12">
                  <a:txBody>
                    <a:bodyPr/>
                    <a:lstStyle/>
                    <a:p>
                      <a:pPr algn="ctr" fontAlgn="ctr"/>
                      <a:r>
                        <a:rPr lang="it-IT" sz="2800" b="1" u="none" strike="noStrike" dirty="0">
                          <a:effectLst/>
                        </a:rPr>
                        <a:t>Organizzazione e Risorse Umane</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L’Università del futuro tra umanesimo, intelligenza artificiale e governo dei dati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5</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98712147"/>
                  </a:ext>
                </a:extLst>
              </a:tr>
              <a:tr h="536368">
                <a:tc vMerge="1">
                  <a:txBody>
                    <a:bodyPr/>
                    <a:lstStyle/>
                    <a:p>
                      <a:endParaRPr lang="it-IT"/>
                    </a:p>
                  </a:txBody>
                  <a:tcPr/>
                </a:tc>
                <a:tc>
                  <a:txBody>
                    <a:bodyPr/>
                    <a:lstStyle/>
                    <a:p>
                      <a:pPr algn="l" fontAlgn="ctr"/>
                      <a:r>
                        <a:rPr lang="it-IT" sz="2000" u="none" strike="noStrike" dirty="0">
                          <a:effectLst/>
                        </a:rPr>
                        <a:t>Project Management</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21</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15</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73071626"/>
                  </a:ext>
                </a:extLst>
              </a:tr>
              <a:tr h="721416">
                <a:tc vMerge="1">
                  <a:txBody>
                    <a:bodyPr/>
                    <a:lstStyle/>
                    <a:p>
                      <a:endParaRPr lang="it-IT"/>
                    </a:p>
                  </a:txBody>
                  <a:tcPr/>
                </a:tc>
                <a:tc>
                  <a:txBody>
                    <a:bodyPr/>
                    <a:lstStyle/>
                    <a:p>
                      <a:pPr algn="l" fontAlgn="ctr"/>
                      <a:r>
                        <a:rPr lang="it-IT" sz="2000" u="none" strike="noStrike" dirty="0">
                          <a:effectLst/>
                        </a:rPr>
                        <a:t>I controlli sulla produttività e la gestione dei fenomeni di scarso rendimento</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7,5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42623410"/>
                  </a:ext>
                </a:extLst>
              </a:tr>
              <a:tr h="536368">
                <a:tc vMerge="1">
                  <a:txBody>
                    <a:bodyPr/>
                    <a:lstStyle/>
                    <a:p>
                      <a:endParaRPr lang="it-IT"/>
                    </a:p>
                  </a:txBody>
                  <a:tcPr/>
                </a:tc>
                <a:tc>
                  <a:txBody>
                    <a:bodyPr/>
                    <a:lstStyle/>
                    <a:p>
                      <a:pPr algn="l" fontAlgn="ctr"/>
                      <a:r>
                        <a:rPr lang="it-IT" sz="2000" u="none" strike="noStrike" dirty="0">
                          <a:effectLst/>
                        </a:rPr>
                        <a:t>Il reclutamento del personale docente e ricercatore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16096040"/>
                  </a:ext>
                </a:extLst>
              </a:tr>
              <a:tr h="1193420">
                <a:tc vMerge="1">
                  <a:txBody>
                    <a:bodyPr/>
                    <a:lstStyle/>
                    <a:p>
                      <a:endParaRPr lang="it-IT"/>
                    </a:p>
                  </a:txBody>
                  <a:tcPr/>
                </a:tc>
                <a:tc>
                  <a:txBody>
                    <a:bodyPr/>
                    <a:lstStyle/>
                    <a:p>
                      <a:pPr algn="l" fontAlgn="ctr"/>
                      <a:r>
                        <a:rPr lang="it-IT" sz="2000" u="none" strike="noStrike" dirty="0">
                          <a:effectLst/>
                        </a:rPr>
                        <a:t>Formazione continua per gestire la retribuzione accessoria nell'Ateneo: cabina di controllo, dirigenza, PEV, revisori, relazioni negoziali, limite 2016</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20</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72706795"/>
                  </a:ext>
                </a:extLst>
              </a:tr>
              <a:tr h="957418">
                <a:tc vMerge="1">
                  <a:txBody>
                    <a:bodyPr/>
                    <a:lstStyle/>
                    <a:p>
                      <a:endParaRPr lang="it-IT"/>
                    </a:p>
                  </a:txBody>
                  <a:tcPr/>
                </a:tc>
                <a:tc>
                  <a:txBody>
                    <a:bodyPr/>
                    <a:lstStyle/>
                    <a:p>
                      <a:pPr algn="l" fontAlgn="ctr"/>
                      <a:r>
                        <a:rPr lang="it-IT" sz="2000" u="none" strike="noStrike" dirty="0">
                          <a:effectLst/>
                        </a:rPr>
                        <a:t>Docenti a contratto, visiting scientists, non residenti e convenzioni bilaterali: i profili fiscali e previdenziali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7</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33</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52587286"/>
                  </a:ext>
                </a:extLst>
              </a:tr>
              <a:tr h="536368">
                <a:tc vMerge="1">
                  <a:txBody>
                    <a:bodyPr/>
                    <a:lstStyle/>
                    <a:p>
                      <a:endParaRPr lang="it-IT"/>
                    </a:p>
                  </a:txBody>
                  <a:tcPr/>
                </a:tc>
                <a:tc>
                  <a:txBody>
                    <a:bodyPr/>
                    <a:lstStyle/>
                    <a:p>
                      <a:pPr algn="l" fontAlgn="ctr"/>
                      <a:r>
                        <a:rPr lang="it-IT" sz="2000" u="none" strike="noStrike" dirty="0">
                          <a:effectLst/>
                        </a:rPr>
                        <a:t>PICA: la gestione completa delle commissioni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28657518"/>
                  </a:ext>
                </a:extLst>
              </a:tr>
              <a:tr h="734774">
                <a:tc vMerge="1">
                  <a:txBody>
                    <a:bodyPr/>
                    <a:lstStyle/>
                    <a:p>
                      <a:endParaRPr lang="it-IT"/>
                    </a:p>
                  </a:txBody>
                  <a:tcPr/>
                </a:tc>
                <a:tc>
                  <a:txBody>
                    <a:bodyPr/>
                    <a:lstStyle/>
                    <a:p>
                      <a:pPr algn="l" fontAlgn="ctr"/>
                      <a:r>
                        <a:rPr lang="it-IT" sz="2000" u="none" strike="noStrike" dirty="0">
                          <a:effectLst/>
                        </a:rPr>
                        <a:t>Laboratorio sul procedimento disciplinare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80158457"/>
                  </a:ext>
                </a:extLst>
              </a:tr>
              <a:tr h="773143">
                <a:tc vMerge="1">
                  <a:txBody>
                    <a:bodyPr/>
                    <a:lstStyle/>
                    <a:p>
                      <a:endParaRPr lang="it-IT"/>
                    </a:p>
                  </a:txBody>
                  <a:tcPr/>
                </a:tc>
                <a:tc>
                  <a:txBody>
                    <a:bodyPr/>
                    <a:lstStyle/>
                    <a:p>
                      <a:pPr algn="l" fontAlgn="ctr"/>
                      <a:r>
                        <a:rPr lang="it-IT" sz="2000" u="none" strike="noStrike" dirty="0">
                          <a:effectLst/>
                        </a:rPr>
                        <a:t>Lettura del cedolino stipendio</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215</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67138783"/>
                  </a:ext>
                </a:extLst>
              </a:tr>
              <a:tr h="707344">
                <a:tc vMerge="1">
                  <a:txBody>
                    <a:bodyPr/>
                    <a:lstStyle/>
                    <a:p>
                      <a:endParaRPr lang="it-IT"/>
                    </a:p>
                  </a:txBody>
                  <a:tcPr/>
                </a:tc>
                <a:tc>
                  <a:txBody>
                    <a:bodyPr/>
                    <a:lstStyle/>
                    <a:p>
                      <a:pPr algn="l" fontAlgn="ctr"/>
                      <a:r>
                        <a:rPr lang="it-IT" sz="2000" u="none" strike="noStrike" dirty="0">
                          <a:effectLst/>
                        </a:rPr>
                        <a:t>PICA: il Backoffice e nozioni base sulle commissioni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99401966"/>
                  </a:ext>
                </a:extLst>
              </a:tr>
              <a:tr h="536368">
                <a:tc vMerge="1">
                  <a:txBody>
                    <a:bodyPr/>
                    <a:lstStyle/>
                    <a:p>
                      <a:endParaRPr lang="it-IT"/>
                    </a:p>
                  </a:txBody>
                  <a:tcPr/>
                </a:tc>
                <a:tc>
                  <a:txBody>
                    <a:bodyPr/>
                    <a:lstStyle/>
                    <a:p>
                      <a:pPr algn="l" fontAlgn="ctr"/>
                      <a:r>
                        <a:rPr lang="it-IT" sz="2000" u="none" strike="noStrike">
                          <a:effectLst/>
                        </a:rPr>
                        <a:t>Erasmus + Staff week 2024</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36</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38</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854754"/>
                  </a:ext>
                </a:extLst>
              </a:tr>
              <a:tr h="1665423">
                <a:tc vMerge="1">
                  <a:txBody>
                    <a:bodyPr/>
                    <a:lstStyle/>
                    <a:p>
                      <a:endParaRPr lang="it-IT"/>
                    </a:p>
                  </a:txBody>
                  <a:tcPr/>
                </a:tc>
                <a:tc>
                  <a:txBody>
                    <a:bodyPr/>
                    <a:lstStyle/>
                    <a:p>
                      <a:pPr algn="l" fontAlgn="ctr"/>
                      <a:r>
                        <a:rPr lang="it-IT" sz="2000" u="none" strike="noStrike">
                          <a:effectLst/>
                        </a:rPr>
                        <a:t>2° Incontro UniSOF «Costruzione condivisa del repertorio delle competenze tecniche delle Amministrazioni degli Atenei in vista della definizione del sistema professionale basato sulle competenze»</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7926164"/>
                  </a:ext>
                </a:extLst>
              </a:tr>
            </a:tbl>
          </a:graphicData>
        </a:graphic>
      </p:graphicFrame>
    </p:spTree>
    <p:extLst>
      <p:ext uri="{BB962C8B-B14F-4D97-AF65-F5344CB8AC3E}">
        <p14:creationId xmlns:p14="http://schemas.microsoft.com/office/powerpoint/2010/main" val="12337999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Itatureium niendit et int qui quibus, toruptat harum explacc aerovitia nissentius ex ea dolorerum qui reri apelloribus et ut fuga. Itatur rerio et…"/>
          <p:cNvSpPr txBox="1">
            <a:spLocks noGrp="1"/>
          </p:cNvSpPr>
          <p:nvPr>
            <p:ph type="body" idx="1"/>
          </p:nvPr>
        </p:nvSpPr>
        <p:spPr/>
        <p:txBody>
          <a:bodyPr/>
          <a:lstStyle/>
          <a:p>
            <a:pPr marL="742950" indent="-742950" algn="just">
              <a:buAutoNum type="arabicPeriod"/>
            </a:pPr>
            <a:endParaRPr lang="it-IT" dirty="0"/>
          </a:p>
          <a:p>
            <a:pPr marL="742950" indent="-742950" algn="just">
              <a:buAutoNum type="arabicPeriod"/>
            </a:pPr>
            <a:r>
              <a:rPr lang="it-IT" sz="4400" dirty="0"/>
              <a:t>Realizzazione del Piano di Formazione dell’Ateneo (formazione interna, per personale tecnico amministrativo e personale docente)</a:t>
            </a:r>
          </a:p>
          <a:p>
            <a:pPr marL="742950" indent="-742950" algn="just">
              <a:buAutoNum type="arabicPeriod"/>
            </a:pPr>
            <a:r>
              <a:rPr lang="it-IT" sz="4400" dirty="0"/>
              <a:t>Formazione fuori sede (online e in presenza) del personale tecnico amministrativo e del personale docente</a:t>
            </a:r>
          </a:p>
          <a:p>
            <a:pPr marL="742950" indent="-742950" algn="just">
              <a:buAutoNum type="arabicPeriod"/>
            </a:pPr>
            <a:r>
              <a:rPr lang="it-IT" sz="4400" dirty="0"/>
              <a:t>Formazione fuori sede (online e in presenza) del personale Dirigente di ruolo e del Direttore Generale</a:t>
            </a:r>
          </a:p>
          <a:p>
            <a:pPr marL="742950" indent="-742950" algn="just">
              <a:buAutoNum type="arabicPeriod"/>
            </a:pPr>
            <a:r>
              <a:rPr lang="it-IT" sz="4400" dirty="0"/>
              <a:t>Realizzazione della Formazione condivisa con l’Università di Udine e la Sissa</a:t>
            </a:r>
          </a:p>
        </p:txBody>
      </p:sp>
      <p:sp>
        <p:nvSpPr>
          <p:cNvPr id="189" name="Titolo della slide"/>
          <p:cNvSpPr txBox="1">
            <a:spLocks noGrp="1"/>
          </p:cNvSpPr>
          <p:nvPr>
            <p:ph type="title"/>
          </p:nvPr>
        </p:nvSpPr>
        <p:spPr>
          <a:xfrm>
            <a:off x="1896533" y="1113905"/>
            <a:ext cx="19400674" cy="1396538"/>
          </a:xfrm>
        </p:spPr>
        <p:txBody>
          <a:bodyPr/>
          <a:lstStyle>
            <a:lvl1pPr>
              <a:defRPr spc="200"/>
            </a:lvl1pPr>
          </a:lstStyle>
          <a:p>
            <a:pPr algn="ctr"/>
            <a:r>
              <a:rPr lang="it-IT" sz="6000" cap="none" dirty="0"/>
              <a:t>Rapporto dell’attività formativa 2024</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1C8AE-D86D-B5AE-C22F-3F70D813B22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72C1CE6-F64E-27A0-AC2E-BE35AD825641}"/>
              </a:ext>
            </a:extLst>
          </p:cNvPr>
          <p:cNvSpPr>
            <a:spLocks noGrp="1"/>
          </p:cNvSpPr>
          <p:nvPr>
            <p:ph type="title"/>
          </p:nvPr>
        </p:nvSpPr>
        <p:spPr>
          <a:xfrm>
            <a:off x="987553" y="-931366"/>
            <a:ext cx="21822359" cy="2518626"/>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3" name="Tabella 2">
            <a:extLst>
              <a:ext uri="{FF2B5EF4-FFF2-40B4-BE49-F238E27FC236}">
                <a16:creationId xmlns:a16="http://schemas.microsoft.com/office/drawing/2014/main" id="{03F1BBE6-ABD8-275D-ED7D-4E0A3EBDA80B}"/>
              </a:ext>
            </a:extLst>
          </p:cNvPr>
          <p:cNvGraphicFramePr>
            <a:graphicFrameLocks noGrp="1"/>
          </p:cNvGraphicFramePr>
          <p:nvPr>
            <p:extLst>
              <p:ext uri="{D42A27DB-BD31-4B8C-83A1-F6EECF244321}">
                <p14:modId xmlns:p14="http://schemas.microsoft.com/office/powerpoint/2010/main" val="2780023912"/>
              </p:ext>
            </p:extLst>
          </p:nvPr>
        </p:nvGraphicFramePr>
        <p:xfrm>
          <a:off x="987554" y="1897810"/>
          <a:ext cx="21596401" cy="9998850"/>
        </p:xfrm>
        <a:graphic>
          <a:graphicData uri="http://schemas.openxmlformats.org/drawingml/2006/table">
            <a:tbl>
              <a:tblPr>
                <a:tableStyleId>{5940675A-B579-460E-94D1-54222C63F5DA}</a:tableStyleId>
              </a:tblPr>
              <a:tblGrid>
                <a:gridCol w="2480265">
                  <a:extLst>
                    <a:ext uri="{9D8B030D-6E8A-4147-A177-3AD203B41FA5}">
                      <a16:colId xmlns:a16="http://schemas.microsoft.com/office/drawing/2014/main" val="3031694356"/>
                    </a:ext>
                  </a:extLst>
                </a:gridCol>
                <a:gridCol w="14595894">
                  <a:extLst>
                    <a:ext uri="{9D8B030D-6E8A-4147-A177-3AD203B41FA5}">
                      <a16:colId xmlns:a16="http://schemas.microsoft.com/office/drawing/2014/main" val="2154926636"/>
                    </a:ext>
                  </a:extLst>
                </a:gridCol>
                <a:gridCol w="2329713">
                  <a:extLst>
                    <a:ext uri="{9D8B030D-6E8A-4147-A177-3AD203B41FA5}">
                      <a16:colId xmlns:a16="http://schemas.microsoft.com/office/drawing/2014/main" val="3647460289"/>
                    </a:ext>
                  </a:extLst>
                </a:gridCol>
                <a:gridCol w="2190529">
                  <a:extLst>
                    <a:ext uri="{9D8B030D-6E8A-4147-A177-3AD203B41FA5}">
                      <a16:colId xmlns:a16="http://schemas.microsoft.com/office/drawing/2014/main" val="4223823638"/>
                    </a:ext>
                  </a:extLst>
                </a:gridCol>
              </a:tblGrid>
              <a:tr h="610647">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2752856571"/>
                  </a:ext>
                </a:extLst>
              </a:tr>
              <a:tr h="568044">
                <a:tc rowSpan="11">
                  <a:txBody>
                    <a:bodyPr/>
                    <a:lstStyle/>
                    <a:p>
                      <a:pPr algn="ctr" fontAlgn="ctr"/>
                      <a:r>
                        <a:rPr lang="it-IT" sz="2800" b="1" u="none" strike="noStrike" dirty="0">
                          <a:effectLst/>
                        </a:rPr>
                        <a:t>Ricerca e Terza Missione</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Promuovere l’impatto della ricerca verso la figura dell’Impact Manager</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48</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56885816"/>
                  </a:ext>
                </a:extLst>
              </a:tr>
              <a:tr h="764020">
                <a:tc vMerge="1">
                  <a:txBody>
                    <a:bodyPr/>
                    <a:lstStyle/>
                    <a:p>
                      <a:endParaRPr lang="it-IT"/>
                    </a:p>
                  </a:txBody>
                  <a:tcPr/>
                </a:tc>
                <a:tc>
                  <a:txBody>
                    <a:bodyPr/>
                    <a:lstStyle/>
                    <a:p>
                      <a:pPr algn="l" fontAlgn="ctr"/>
                      <a:r>
                        <a:rPr lang="it-IT" sz="2000" u="none" strike="noStrike" dirty="0">
                          <a:effectLst/>
                        </a:rPr>
                        <a:t>Horizon Europe: la gestione e la rendicontazione dei  costi del personale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10</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66752255"/>
                  </a:ext>
                </a:extLst>
              </a:tr>
              <a:tr h="568044">
                <a:tc vMerge="1">
                  <a:txBody>
                    <a:bodyPr/>
                    <a:lstStyle/>
                    <a:p>
                      <a:endParaRPr lang="it-IT"/>
                    </a:p>
                  </a:txBody>
                  <a:tcPr/>
                </a:tc>
                <a:tc>
                  <a:txBody>
                    <a:bodyPr/>
                    <a:lstStyle/>
                    <a:p>
                      <a:pPr algn="l" fontAlgn="ctr"/>
                      <a:r>
                        <a:rPr lang="en-US" sz="2000" u="none" strike="noStrike" dirty="0">
                          <a:effectLst/>
                        </a:rPr>
                        <a:t>Research Ethics and EU funding proposals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68578657"/>
                  </a:ext>
                </a:extLst>
              </a:tr>
              <a:tr h="836295">
                <a:tc vMerge="1">
                  <a:txBody>
                    <a:bodyPr/>
                    <a:lstStyle/>
                    <a:p>
                      <a:endParaRPr lang="it-IT"/>
                    </a:p>
                  </a:txBody>
                  <a:tcPr/>
                </a:tc>
                <a:tc>
                  <a:txBody>
                    <a:bodyPr/>
                    <a:lstStyle/>
                    <a:p>
                      <a:pPr algn="l" fontAlgn="ctr"/>
                      <a:r>
                        <a:rPr lang="it-IT" sz="2000" u="none" strike="noStrike" dirty="0">
                          <a:effectLst/>
                        </a:rPr>
                        <a:t>Il TT nel PNRR: stato dell'arte e criticità - NETVAL IV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10</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13952559"/>
                  </a:ext>
                </a:extLst>
              </a:tr>
              <a:tr h="568044">
                <a:tc vMerge="1">
                  <a:txBody>
                    <a:bodyPr/>
                    <a:lstStyle/>
                    <a:p>
                      <a:endParaRPr lang="it-IT"/>
                    </a:p>
                  </a:txBody>
                  <a:tcPr/>
                </a:tc>
                <a:tc>
                  <a:txBody>
                    <a:bodyPr/>
                    <a:lstStyle/>
                    <a:p>
                      <a:pPr algn="l" fontAlgn="ctr"/>
                      <a:r>
                        <a:rPr lang="it-IT" sz="2000" u="none" strike="noStrike" dirty="0">
                          <a:effectLst/>
                        </a:rPr>
                        <a:t>Rendicontazione Horizon Europe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7,5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8842510"/>
                  </a:ext>
                </a:extLst>
              </a:tr>
              <a:tr h="1513838">
                <a:tc vMerge="1">
                  <a:txBody>
                    <a:bodyPr/>
                    <a:lstStyle/>
                    <a:p>
                      <a:endParaRPr lang="it-IT"/>
                    </a:p>
                  </a:txBody>
                  <a:tcPr/>
                </a:tc>
                <a:tc>
                  <a:txBody>
                    <a:bodyPr/>
                    <a:lstStyle/>
                    <a:p>
                      <a:pPr algn="l" fontAlgn="ctr"/>
                      <a:r>
                        <a:rPr lang="it-IT" sz="2000" u="none" strike="noStrike" dirty="0">
                          <a:effectLst/>
                        </a:rPr>
                        <a:t>Incontro di approfondimento sull'Impegno Pubblico e Sociale - Terza Missione. Sviluppo sostenibile e apertura internazionale: </a:t>
                      </a:r>
                      <a:br>
                        <a:rPr lang="it-IT" sz="2000" u="none" strike="noStrike" dirty="0">
                          <a:effectLst/>
                        </a:rPr>
                      </a:br>
                      <a:r>
                        <a:rPr lang="it-IT" sz="2000" u="none" strike="noStrike" dirty="0">
                          <a:effectLst/>
                        </a:rPr>
                        <a:t>il contributo delle università alla giustizia sociale e ambientale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50060430"/>
                  </a:ext>
                </a:extLst>
              </a:tr>
              <a:tr h="764020">
                <a:tc vMerge="1">
                  <a:txBody>
                    <a:bodyPr/>
                    <a:lstStyle/>
                    <a:p>
                      <a:endParaRPr lang="it-IT"/>
                    </a:p>
                  </a:txBody>
                  <a:tcPr/>
                </a:tc>
                <a:tc>
                  <a:txBody>
                    <a:bodyPr/>
                    <a:lstStyle/>
                    <a:p>
                      <a:pPr algn="l" fontAlgn="ctr"/>
                      <a:r>
                        <a:rPr lang="it-IT" sz="2000" u="none" strike="noStrike" dirty="0">
                          <a:effectLst/>
                        </a:rPr>
                        <a:t>Il Consortium Agreement in Horizon Europe: contenuti principali e la gestione del IPR</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7,5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16</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19996296"/>
                  </a:ext>
                </a:extLst>
              </a:tr>
              <a:tr h="1513838">
                <a:tc vMerge="1">
                  <a:txBody>
                    <a:bodyPr/>
                    <a:lstStyle/>
                    <a:p>
                      <a:endParaRPr lang="it-IT"/>
                    </a:p>
                  </a:txBody>
                  <a:tcPr/>
                </a:tc>
                <a:tc>
                  <a:txBody>
                    <a:bodyPr/>
                    <a:lstStyle/>
                    <a:p>
                      <a:pPr algn="l" fontAlgn="ctr"/>
                      <a:r>
                        <a:rPr lang="it-IT" sz="2000" u="none" strike="noStrike" dirty="0">
                          <a:effectLst/>
                        </a:rPr>
                        <a:t>2° Incontro di approfondimento sull'Impegno Pubblico e Sociale - Terza Missione "Perché chiamarla Terza? La missione di scambio di conoscenza e collaborazione tra Università e società"</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33</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17211345"/>
                  </a:ext>
                </a:extLst>
              </a:tr>
              <a:tr h="764020">
                <a:tc vMerge="1">
                  <a:txBody>
                    <a:bodyPr/>
                    <a:lstStyle/>
                    <a:p>
                      <a:endParaRPr lang="it-IT"/>
                    </a:p>
                  </a:txBody>
                  <a:tcPr/>
                </a:tc>
                <a:tc>
                  <a:txBody>
                    <a:bodyPr/>
                    <a:lstStyle/>
                    <a:p>
                      <a:pPr algn="l" fontAlgn="ctr"/>
                      <a:r>
                        <a:rPr lang="it-IT" sz="2000" u="none" strike="noStrike">
                          <a:effectLst/>
                        </a:rPr>
                        <a:t>L’applicazione del principio DNSH (Do Not Significant Harm) in Horizon Europe e nel PNRR</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7,5</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57802469"/>
                  </a:ext>
                </a:extLst>
              </a:tr>
              <a:tr h="764020">
                <a:tc vMerge="1">
                  <a:txBody>
                    <a:bodyPr/>
                    <a:lstStyle/>
                    <a:p>
                      <a:endParaRPr lang="it-IT"/>
                    </a:p>
                  </a:txBody>
                  <a:tcPr/>
                </a:tc>
                <a:tc>
                  <a:txBody>
                    <a:bodyPr/>
                    <a:lstStyle/>
                    <a:p>
                      <a:pPr algn="l" fontAlgn="ctr"/>
                      <a:r>
                        <a:rPr lang="it-IT" sz="2000" u="none" strike="noStrike">
                          <a:effectLst/>
                        </a:rPr>
                        <a:t>LA TUTELA DELLE INNOVAZIONI NELLE UNIVERSITÀ. IL NUOVO ART. 65 C.P.I.: OPPORTUNITÀ E SFIDE</a:t>
                      </a:r>
                      <a:endParaRPr lang="it-IT" sz="2000" b="0" i="0" u="none" strike="noStrike">
                        <a:solidFill>
                          <a:srgbClr val="242424"/>
                        </a:solidFill>
                        <a:effectLst/>
                        <a:latin typeface="Segoe UI" panose="020B0502040204020203" pitchFamily="34" charset="0"/>
                      </a:endParaRPr>
                    </a:p>
                  </a:txBody>
                  <a:tcPr marL="9525" marR="9525" marT="9525" marB="0" anchor="ctr"/>
                </a:tc>
                <a:tc>
                  <a:txBody>
                    <a:bodyPr/>
                    <a:lstStyle/>
                    <a:p>
                      <a:pPr algn="l" fontAlgn="b"/>
                      <a:r>
                        <a:rPr lang="it-IT" sz="2000" u="none" strike="noStrike" dirty="0">
                          <a:effectLst/>
                        </a:rPr>
                        <a:t>7,5</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21567185"/>
                  </a:ext>
                </a:extLst>
              </a:tr>
              <a:tr h="764020">
                <a:tc vMerge="1">
                  <a:txBody>
                    <a:bodyPr/>
                    <a:lstStyle/>
                    <a:p>
                      <a:endParaRPr lang="it-IT"/>
                    </a:p>
                  </a:txBody>
                  <a:tcPr/>
                </a:tc>
                <a:tc>
                  <a:txBody>
                    <a:bodyPr/>
                    <a:lstStyle/>
                    <a:p>
                      <a:pPr algn="l" fontAlgn="ctr"/>
                      <a:r>
                        <a:rPr lang="it-IT" sz="2000" u="none" strike="noStrike">
                          <a:effectLst/>
                        </a:rPr>
                        <a:t>Gestione delle sovvenzioni a costi forfettari: unit cost, lump sum e flat rate</a:t>
                      </a:r>
                      <a:endParaRPr lang="it-IT" sz="2000" b="0" i="0" u="none" strike="noStrike">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18</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90909200"/>
                  </a:ext>
                </a:extLst>
              </a:tr>
            </a:tbl>
          </a:graphicData>
        </a:graphic>
      </p:graphicFrame>
    </p:spTree>
    <p:extLst>
      <p:ext uri="{BB962C8B-B14F-4D97-AF65-F5344CB8AC3E}">
        <p14:creationId xmlns:p14="http://schemas.microsoft.com/office/powerpoint/2010/main" val="217961709"/>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4D7BB-EC0C-1322-4C62-E80FF99A35E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15D5E00-1577-3D9B-D9ED-EE50EE07593F}"/>
              </a:ext>
            </a:extLst>
          </p:cNvPr>
          <p:cNvSpPr>
            <a:spLocks noGrp="1"/>
          </p:cNvSpPr>
          <p:nvPr>
            <p:ph type="title"/>
          </p:nvPr>
        </p:nvSpPr>
        <p:spPr>
          <a:xfrm>
            <a:off x="987553" y="-931367"/>
            <a:ext cx="21822359" cy="2553133"/>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4" name="Tabella 3">
            <a:extLst>
              <a:ext uri="{FF2B5EF4-FFF2-40B4-BE49-F238E27FC236}">
                <a16:creationId xmlns:a16="http://schemas.microsoft.com/office/drawing/2014/main" id="{855D9DA0-EE02-870F-0F4B-021A95F9D696}"/>
              </a:ext>
            </a:extLst>
          </p:cNvPr>
          <p:cNvGraphicFramePr>
            <a:graphicFrameLocks noGrp="1"/>
          </p:cNvGraphicFramePr>
          <p:nvPr>
            <p:extLst>
              <p:ext uri="{D42A27DB-BD31-4B8C-83A1-F6EECF244321}">
                <p14:modId xmlns:p14="http://schemas.microsoft.com/office/powerpoint/2010/main" val="2948124232"/>
              </p:ext>
            </p:extLst>
          </p:nvPr>
        </p:nvGraphicFramePr>
        <p:xfrm>
          <a:off x="1141158" y="1621767"/>
          <a:ext cx="22115657" cy="10524225"/>
        </p:xfrm>
        <a:graphic>
          <a:graphicData uri="http://schemas.openxmlformats.org/drawingml/2006/table">
            <a:tbl>
              <a:tblPr>
                <a:tableStyleId>{5940675A-B579-460E-94D1-54222C63F5DA}</a:tableStyleId>
              </a:tblPr>
              <a:tblGrid>
                <a:gridCol w="2309408">
                  <a:extLst>
                    <a:ext uri="{9D8B030D-6E8A-4147-A177-3AD203B41FA5}">
                      <a16:colId xmlns:a16="http://schemas.microsoft.com/office/drawing/2014/main" val="3098081703"/>
                    </a:ext>
                  </a:extLst>
                </a:gridCol>
                <a:gridCol w="15941615">
                  <a:extLst>
                    <a:ext uri="{9D8B030D-6E8A-4147-A177-3AD203B41FA5}">
                      <a16:colId xmlns:a16="http://schemas.microsoft.com/office/drawing/2014/main" val="2010834106"/>
                    </a:ext>
                  </a:extLst>
                </a:gridCol>
                <a:gridCol w="1766468">
                  <a:extLst>
                    <a:ext uri="{9D8B030D-6E8A-4147-A177-3AD203B41FA5}">
                      <a16:colId xmlns:a16="http://schemas.microsoft.com/office/drawing/2014/main" val="3136227024"/>
                    </a:ext>
                  </a:extLst>
                </a:gridCol>
                <a:gridCol w="2098166">
                  <a:extLst>
                    <a:ext uri="{9D8B030D-6E8A-4147-A177-3AD203B41FA5}">
                      <a16:colId xmlns:a16="http://schemas.microsoft.com/office/drawing/2014/main" val="834887241"/>
                    </a:ext>
                  </a:extLst>
                </a:gridCol>
              </a:tblGrid>
              <a:tr h="660808">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113541086"/>
                  </a:ext>
                </a:extLst>
              </a:tr>
              <a:tr h="964076">
                <a:tc rowSpan="13">
                  <a:txBody>
                    <a:bodyPr/>
                    <a:lstStyle/>
                    <a:p>
                      <a:pPr algn="ctr" fontAlgn="ctr"/>
                      <a:r>
                        <a:rPr lang="it-IT" sz="2800" b="1" u="none" strike="noStrike" dirty="0">
                          <a:effectLst/>
                        </a:rPr>
                        <a:t>Ricerca e Terza Missione</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3° Incontro di approfondimento sull'Impegno Pubblico e Sociale - Terza Missione "Terza Missione, oltre il trasferimento tecnologico: valorizzare l’impatto sociale e le scienze umane e sociali"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24</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73231064"/>
                  </a:ext>
                </a:extLst>
              </a:tr>
              <a:tr h="684644">
                <a:tc vMerge="1">
                  <a:txBody>
                    <a:bodyPr/>
                    <a:lstStyle/>
                    <a:p>
                      <a:endParaRPr lang="it-IT"/>
                    </a:p>
                  </a:txBody>
                  <a:tcPr/>
                </a:tc>
                <a:tc>
                  <a:txBody>
                    <a:bodyPr/>
                    <a:lstStyle/>
                    <a:p>
                      <a:pPr algn="l" fontAlgn="ctr"/>
                      <a:r>
                        <a:rPr lang="it-IT" sz="2000" u="none" strike="noStrike" dirty="0">
                          <a:effectLst/>
                        </a:rPr>
                        <a:t>Applicazione della disciplina degli aiuti di Stato nell’ambito dei programmi finanziati dall’UE</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23</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9991845"/>
                  </a:ext>
                </a:extLst>
              </a:tr>
              <a:tr h="669427">
                <a:tc vMerge="1">
                  <a:txBody>
                    <a:bodyPr/>
                    <a:lstStyle/>
                    <a:p>
                      <a:endParaRPr lang="it-IT"/>
                    </a:p>
                  </a:txBody>
                  <a:tcPr/>
                </a:tc>
                <a:tc>
                  <a:txBody>
                    <a:bodyPr/>
                    <a:lstStyle/>
                    <a:p>
                      <a:pPr algn="l" fontAlgn="ctr"/>
                      <a:r>
                        <a:rPr lang="it-IT" sz="2000" u="none" strike="noStrike">
                          <a:effectLst/>
                        </a:rPr>
                        <a:t>Coordinare i progetti Horizon</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99557361"/>
                  </a:ext>
                </a:extLst>
              </a:tr>
              <a:tr h="684644">
                <a:tc vMerge="1">
                  <a:txBody>
                    <a:bodyPr/>
                    <a:lstStyle/>
                    <a:p>
                      <a:endParaRPr lang="it-IT"/>
                    </a:p>
                  </a:txBody>
                  <a:tcPr/>
                </a:tc>
                <a:tc>
                  <a:txBody>
                    <a:bodyPr/>
                    <a:lstStyle/>
                    <a:p>
                      <a:pPr algn="l" fontAlgn="ctr"/>
                      <a:r>
                        <a:rPr lang="en-US" sz="2000" u="none" strike="noStrike" dirty="0">
                          <a:effectLst/>
                        </a:rPr>
                        <a:t>Workshop on Innovation Management and Intellectual Property in EU-funded projects</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10</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69718942"/>
                  </a:ext>
                </a:extLst>
              </a:tr>
              <a:tr h="687481">
                <a:tc vMerge="1">
                  <a:txBody>
                    <a:bodyPr/>
                    <a:lstStyle/>
                    <a:p>
                      <a:endParaRPr lang="it-IT"/>
                    </a:p>
                  </a:txBody>
                  <a:tcPr/>
                </a:tc>
                <a:tc>
                  <a:txBody>
                    <a:bodyPr/>
                    <a:lstStyle/>
                    <a:p>
                      <a:pPr algn="l" fontAlgn="ctr"/>
                      <a:r>
                        <a:rPr lang="it-IT" sz="2000" u="none" strike="noStrike" dirty="0">
                          <a:effectLst/>
                        </a:rPr>
                        <a:t>Gestione e rendicontazione nell’ambito dei PNRR</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24</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17185616"/>
                  </a:ext>
                </a:extLst>
              </a:tr>
              <a:tr h="1011039">
                <a:tc vMerge="1">
                  <a:txBody>
                    <a:bodyPr/>
                    <a:lstStyle/>
                    <a:p>
                      <a:endParaRPr lang="it-IT"/>
                    </a:p>
                  </a:txBody>
                  <a:tcPr/>
                </a:tc>
                <a:tc>
                  <a:txBody>
                    <a:bodyPr/>
                    <a:lstStyle/>
                    <a:p>
                      <a:pPr algn="l" fontAlgn="ctr"/>
                      <a:r>
                        <a:rPr lang="it-IT" sz="2000" u="none" strike="noStrike" dirty="0">
                          <a:effectLst/>
                        </a:rPr>
                        <a:t>Nuova normativa e aspetti contrattuali relativi alla gestione del personale universitario e degli enti di ricerca nei progetti di ricerca</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29</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67154405"/>
                  </a:ext>
                </a:extLst>
              </a:tr>
              <a:tr h="908619">
                <a:tc vMerge="1">
                  <a:txBody>
                    <a:bodyPr/>
                    <a:lstStyle/>
                    <a:p>
                      <a:endParaRPr lang="it-IT"/>
                    </a:p>
                  </a:txBody>
                  <a:tcPr/>
                </a:tc>
                <a:tc>
                  <a:txBody>
                    <a:bodyPr/>
                    <a:lstStyle/>
                    <a:p>
                      <a:pPr algn="l" fontAlgn="ctr"/>
                      <a:r>
                        <a:rPr lang="it-IT" sz="2000" u="none" strike="noStrike">
                          <a:effectLst/>
                        </a:rPr>
                        <a:t>La risposta all’attività di auditing della Commissione Europea nell’ambito dei programmi Horizon 2020 e Horizon Europe</a:t>
                      </a:r>
                      <a:endParaRPr lang="it-IT" sz="2000" b="0" i="0" u="none" strike="noStrike">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22</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96312386"/>
                  </a:ext>
                </a:extLst>
              </a:tr>
              <a:tr h="703042">
                <a:tc vMerge="1">
                  <a:txBody>
                    <a:bodyPr/>
                    <a:lstStyle/>
                    <a:p>
                      <a:endParaRPr lang="it-IT"/>
                    </a:p>
                  </a:txBody>
                  <a:tcPr/>
                </a:tc>
                <a:tc>
                  <a:txBody>
                    <a:bodyPr/>
                    <a:lstStyle/>
                    <a:p>
                      <a:pPr algn="l" fontAlgn="ctr"/>
                      <a:r>
                        <a:rPr lang="it-IT" sz="2000" u="none" strike="noStrike" dirty="0">
                          <a:effectLst/>
                        </a:rPr>
                        <a:t>MSCA </a:t>
                      </a:r>
                      <a:r>
                        <a:rPr lang="it-IT" sz="2000" u="none" strike="noStrike" dirty="0" err="1">
                          <a:effectLst/>
                        </a:rPr>
                        <a:t>Doctoral</a:t>
                      </a:r>
                      <a:r>
                        <a:rPr lang="it-IT" sz="2000" u="none" strike="noStrike" dirty="0">
                          <a:effectLst/>
                        </a:rPr>
                        <a:t> Networks</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75989618"/>
                  </a:ext>
                </a:extLst>
              </a:tr>
              <a:tr h="645371">
                <a:tc vMerge="1">
                  <a:txBody>
                    <a:bodyPr/>
                    <a:lstStyle/>
                    <a:p>
                      <a:endParaRPr lang="it-IT"/>
                    </a:p>
                  </a:txBody>
                  <a:tcPr/>
                </a:tc>
                <a:tc>
                  <a:txBody>
                    <a:bodyPr/>
                    <a:lstStyle/>
                    <a:p>
                      <a:pPr algn="l" fontAlgn="ctr"/>
                      <a:r>
                        <a:rPr lang="it-IT" sz="2000" u="none" strike="noStrike" dirty="0">
                          <a:effectLst/>
                        </a:rPr>
                        <a:t>Corso PNRR</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13</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7</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64450328"/>
                  </a:ext>
                </a:extLst>
              </a:tr>
              <a:tr h="684644">
                <a:tc vMerge="1">
                  <a:txBody>
                    <a:bodyPr/>
                    <a:lstStyle/>
                    <a:p>
                      <a:endParaRPr lang="it-IT"/>
                    </a:p>
                  </a:txBody>
                  <a:tcPr/>
                </a:tc>
                <a:tc>
                  <a:txBody>
                    <a:bodyPr/>
                    <a:lstStyle/>
                    <a:p>
                      <a:pPr algn="l" fontAlgn="ctr"/>
                      <a:r>
                        <a:rPr lang="it-IT" sz="2000" u="none" strike="noStrike" dirty="0">
                          <a:effectLst/>
                        </a:rPr>
                        <a:t>PROCEDAMUS: 3° corso nazionale Istituto Nazionale di Ricerca Metrologica - </a:t>
                      </a:r>
                      <a:r>
                        <a:rPr lang="it-IT" sz="2000" u="none" strike="noStrike" dirty="0" err="1">
                          <a:effectLst/>
                        </a:rPr>
                        <a:t>INRiM</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11</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76110664"/>
                  </a:ext>
                </a:extLst>
              </a:tr>
              <a:tr h="509028">
                <a:tc vMerge="1">
                  <a:txBody>
                    <a:bodyPr/>
                    <a:lstStyle/>
                    <a:p>
                      <a:endParaRPr lang="it-IT"/>
                    </a:p>
                  </a:txBody>
                  <a:tcPr/>
                </a:tc>
                <a:tc>
                  <a:txBody>
                    <a:bodyPr/>
                    <a:lstStyle/>
                    <a:p>
                      <a:pPr algn="l" fontAlgn="ctr"/>
                      <a:r>
                        <a:rPr lang="en-US" sz="2000" u="none" strike="noStrike" dirty="0">
                          <a:effectLst/>
                        </a:rPr>
                        <a:t>How to manage goals and priorities in everyday flow</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14204147"/>
                  </a:ext>
                </a:extLst>
              </a:tr>
              <a:tr h="1026758">
                <a:tc vMerge="1">
                  <a:txBody>
                    <a:bodyPr/>
                    <a:lstStyle/>
                    <a:p>
                      <a:endParaRPr lang="it-IT"/>
                    </a:p>
                  </a:txBody>
                  <a:tcPr/>
                </a:tc>
                <a:tc>
                  <a:txBody>
                    <a:bodyPr/>
                    <a:lstStyle/>
                    <a:p>
                      <a:pPr algn="l" fontAlgn="ctr"/>
                      <a:r>
                        <a:rPr lang="it-IT" sz="2000" u="none" strike="noStrike" dirty="0">
                          <a:effectLst/>
                        </a:rPr>
                        <a:t>Il ruolo della conoscenza nel contrasto alle diseguaglianze in vista della VQR 2020-2024: una riflessione critica su casi ed esperienze nelle Università di Ca’ Foscari, Padova, Trento, Trieste e Udine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4,5</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17</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42065139"/>
                  </a:ext>
                </a:extLst>
              </a:tr>
              <a:tr h="684644">
                <a:tc vMerge="1">
                  <a:txBody>
                    <a:bodyPr/>
                    <a:lstStyle/>
                    <a:p>
                      <a:endParaRPr lang="it-IT"/>
                    </a:p>
                  </a:txBody>
                  <a:tcPr/>
                </a:tc>
                <a:tc>
                  <a:txBody>
                    <a:bodyPr/>
                    <a:lstStyle/>
                    <a:p>
                      <a:pPr algn="l" fontAlgn="ctr"/>
                      <a:r>
                        <a:rPr lang="en-US" sz="2000" u="none" strike="noStrike">
                          <a:effectLst/>
                        </a:rPr>
                        <a:t>Students participation in learner-centered curriculum design – principles and applications</a:t>
                      </a:r>
                      <a:endParaRPr lang="en-US"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31474266"/>
                  </a:ext>
                </a:extLst>
              </a:tr>
            </a:tbl>
          </a:graphicData>
        </a:graphic>
      </p:graphicFrame>
    </p:spTree>
    <p:extLst>
      <p:ext uri="{BB962C8B-B14F-4D97-AF65-F5344CB8AC3E}">
        <p14:creationId xmlns:p14="http://schemas.microsoft.com/office/powerpoint/2010/main" val="512413501"/>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7D8C3-C614-6D44-104A-68761160965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DDEB531-AC76-781C-2F37-0C4B35413DB8}"/>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3" name="Tabella 2">
            <a:extLst>
              <a:ext uri="{FF2B5EF4-FFF2-40B4-BE49-F238E27FC236}">
                <a16:creationId xmlns:a16="http://schemas.microsoft.com/office/drawing/2014/main" id="{8A23A043-DE96-9449-D7FB-31EDB56299A0}"/>
              </a:ext>
            </a:extLst>
          </p:cNvPr>
          <p:cNvGraphicFramePr>
            <a:graphicFrameLocks noGrp="1"/>
          </p:cNvGraphicFramePr>
          <p:nvPr>
            <p:extLst>
              <p:ext uri="{D42A27DB-BD31-4B8C-83A1-F6EECF244321}">
                <p14:modId xmlns:p14="http://schemas.microsoft.com/office/powerpoint/2010/main" val="592814806"/>
              </p:ext>
            </p:extLst>
          </p:nvPr>
        </p:nvGraphicFramePr>
        <p:xfrm>
          <a:off x="830610" y="1389888"/>
          <a:ext cx="22408951" cy="10568920"/>
        </p:xfrm>
        <a:graphic>
          <a:graphicData uri="http://schemas.openxmlformats.org/drawingml/2006/table">
            <a:tbl>
              <a:tblPr>
                <a:tableStyleId>{5940675A-B579-460E-94D1-54222C63F5DA}</a:tableStyleId>
              </a:tblPr>
              <a:tblGrid>
                <a:gridCol w="2567693">
                  <a:extLst>
                    <a:ext uri="{9D8B030D-6E8A-4147-A177-3AD203B41FA5}">
                      <a16:colId xmlns:a16="http://schemas.microsoft.com/office/drawing/2014/main" val="1786126326"/>
                    </a:ext>
                  </a:extLst>
                </a:gridCol>
                <a:gridCol w="15597063">
                  <a:extLst>
                    <a:ext uri="{9D8B030D-6E8A-4147-A177-3AD203B41FA5}">
                      <a16:colId xmlns:a16="http://schemas.microsoft.com/office/drawing/2014/main" val="1620880008"/>
                    </a:ext>
                  </a:extLst>
                </a:gridCol>
                <a:gridCol w="2087592">
                  <a:extLst>
                    <a:ext uri="{9D8B030D-6E8A-4147-A177-3AD203B41FA5}">
                      <a16:colId xmlns:a16="http://schemas.microsoft.com/office/drawing/2014/main" val="491012513"/>
                    </a:ext>
                  </a:extLst>
                </a:gridCol>
                <a:gridCol w="2156603">
                  <a:extLst>
                    <a:ext uri="{9D8B030D-6E8A-4147-A177-3AD203B41FA5}">
                      <a16:colId xmlns:a16="http://schemas.microsoft.com/office/drawing/2014/main" val="3382212624"/>
                    </a:ext>
                  </a:extLst>
                </a:gridCol>
              </a:tblGrid>
              <a:tr h="624937">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a:ln>
                            <a:noFill/>
                          </a:ln>
                          <a:solidFill>
                            <a:schemeClr val="tx1"/>
                          </a:solidFill>
                          <a:effectLst/>
                          <a:uFillTx/>
                          <a:latin typeface="+mn-lt"/>
                          <a:ea typeface="+mn-ea"/>
                          <a:cs typeface="+mn-cs"/>
                          <a:sym typeface="Avenir LT Std 35 Light"/>
                        </a:rPr>
                        <a:t>Area tematica</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algn="l" fontAlgn="ctr"/>
                      <a:r>
                        <a:rPr lang="it-IT" sz="2000" b="1" u="none" strike="noStrike" dirty="0">
                          <a:effectLst/>
                        </a:rPr>
                        <a:t>ORE CORSO</a:t>
                      </a:r>
                      <a:endParaRPr lang="it-IT"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it-IT" sz="2000" b="1" u="none" strike="noStrike" dirty="0">
                          <a:effectLst/>
                        </a:rPr>
                        <a:t>PARTECIPANTI</a:t>
                      </a:r>
                      <a:endParaRPr lang="it-IT" sz="20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581744601"/>
                  </a:ext>
                </a:extLst>
              </a:tr>
              <a:tr h="515158">
                <a:tc rowSpan="15">
                  <a:txBody>
                    <a:bodyPr/>
                    <a:lstStyle/>
                    <a:p>
                      <a:pPr algn="ctr" fontAlgn="ctr"/>
                      <a:r>
                        <a:rPr lang="it-IT" sz="2800" b="1" u="none" strike="noStrike" dirty="0">
                          <a:effectLst/>
                        </a:rPr>
                        <a:t>Ricerca e Terza Missione</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Giornata Legal &amp; Financial Audit: Horizon Europe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95450875"/>
                  </a:ext>
                </a:extLst>
              </a:tr>
              <a:tr h="515158">
                <a:tc vMerge="1">
                  <a:txBody>
                    <a:bodyPr/>
                    <a:lstStyle/>
                    <a:p>
                      <a:endParaRPr lang="it-IT"/>
                    </a:p>
                  </a:txBody>
                  <a:tcPr/>
                </a:tc>
                <a:tc>
                  <a:txBody>
                    <a:bodyPr/>
                    <a:lstStyle/>
                    <a:p>
                      <a:pPr algn="l" fontAlgn="ctr"/>
                      <a:r>
                        <a:rPr lang="it-IT" sz="2000" u="none" strike="noStrike" dirty="0">
                          <a:effectLst/>
                        </a:rPr>
                        <a:t>Le regole di ammissibilità delle spese dei Fondi strutturali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11</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14056597"/>
                  </a:ext>
                </a:extLst>
              </a:tr>
              <a:tr h="692887">
                <a:tc vMerge="1">
                  <a:txBody>
                    <a:bodyPr/>
                    <a:lstStyle/>
                    <a:p>
                      <a:endParaRPr lang="it-IT"/>
                    </a:p>
                  </a:txBody>
                  <a:tcPr/>
                </a:tc>
                <a:tc>
                  <a:txBody>
                    <a:bodyPr/>
                    <a:lstStyle/>
                    <a:p>
                      <a:pPr algn="l" fontAlgn="ctr"/>
                      <a:r>
                        <a:rPr lang="en-US" sz="2000" u="none" strike="noStrike" dirty="0">
                          <a:effectLst/>
                        </a:rPr>
                        <a:t>Design of research projects funded </a:t>
                      </a:r>
                      <a:r>
                        <a:rPr lang="en-US" sz="2000" u="none" strike="noStrike" dirty="0" err="1">
                          <a:effectLst/>
                        </a:rPr>
                        <a:t>byHorizon</a:t>
                      </a:r>
                      <a:r>
                        <a:rPr lang="en-US" sz="2000" u="none" strike="noStrike" dirty="0">
                          <a:effectLst/>
                        </a:rPr>
                        <a:t> Europe </a:t>
                      </a:r>
                      <a:r>
                        <a:rPr lang="en-US" sz="2000" u="none" strike="noStrike" dirty="0" err="1">
                          <a:effectLst/>
                        </a:rPr>
                        <a:t>Programme</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8</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8335800"/>
                  </a:ext>
                </a:extLst>
              </a:tr>
              <a:tr h="522544">
                <a:tc vMerge="1">
                  <a:txBody>
                    <a:bodyPr/>
                    <a:lstStyle/>
                    <a:p>
                      <a:endParaRPr lang="it-IT"/>
                    </a:p>
                  </a:txBody>
                  <a:tcPr/>
                </a:tc>
                <a:tc>
                  <a:txBody>
                    <a:bodyPr/>
                    <a:lstStyle/>
                    <a:p>
                      <a:pPr algn="l" fontAlgn="ctr"/>
                      <a:r>
                        <a:rPr lang="en-US" sz="2000" u="none" strike="noStrike" dirty="0">
                          <a:effectLst/>
                        </a:rPr>
                        <a:t>Digital technology As An Enhancement Tool in Student-Centered Collaborative Learning</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87341159"/>
                  </a:ext>
                </a:extLst>
              </a:tr>
              <a:tr h="515158">
                <a:tc vMerge="1">
                  <a:txBody>
                    <a:bodyPr/>
                    <a:lstStyle/>
                    <a:p>
                      <a:endParaRPr lang="it-IT"/>
                    </a:p>
                  </a:txBody>
                  <a:tcPr/>
                </a:tc>
                <a:tc>
                  <a:txBody>
                    <a:bodyPr/>
                    <a:lstStyle/>
                    <a:p>
                      <a:pPr algn="l" fontAlgn="ctr"/>
                      <a:r>
                        <a:rPr lang="it-IT" sz="2000" u="none" strike="noStrike" dirty="0">
                          <a:effectLst/>
                        </a:rPr>
                        <a:t>MSCA </a:t>
                      </a:r>
                      <a:r>
                        <a:rPr lang="it-IT" sz="2000" u="none" strike="noStrike" dirty="0" err="1">
                          <a:effectLst/>
                        </a:rPr>
                        <a:t>Doctoral</a:t>
                      </a:r>
                      <a:r>
                        <a:rPr lang="it-IT" sz="2000" u="none" strike="noStrike" dirty="0">
                          <a:effectLst/>
                        </a:rPr>
                        <a:t> Networks</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72380617"/>
                  </a:ext>
                </a:extLst>
              </a:tr>
              <a:tr h="692887">
                <a:tc vMerge="1">
                  <a:txBody>
                    <a:bodyPr/>
                    <a:lstStyle/>
                    <a:p>
                      <a:endParaRPr lang="it-IT"/>
                    </a:p>
                  </a:txBody>
                  <a:tcPr/>
                </a:tc>
                <a:tc>
                  <a:txBody>
                    <a:bodyPr/>
                    <a:lstStyle/>
                    <a:p>
                      <a:pPr algn="l" fontAlgn="ctr"/>
                      <a:r>
                        <a:rPr lang="en-US" sz="2000" u="none" strike="noStrike" dirty="0">
                          <a:effectLst/>
                        </a:rPr>
                        <a:t>Dealing with the daily flood of tasks - methods for effective task planning</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19</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69219754"/>
                  </a:ext>
                </a:extLst>
              </a:tr>
              <a:tr h="515158">
                <a:tc vMerge="1">
                  <a:txBody>
                    <a:bodyPr/>
                    <a:lstStyle/>
                    <a:p>
                      <a:endParaRPr lang="it-IT"/>
                    </a:p>
                  </a:txBody>
                  <a:tcPr/>
                </a:tc>
                <a:tc>
                  <a:txBody>
                    <a:bodyPr/>
                    <a:lstStyle/>
                    <a:p>
                      <a:pPr algn="l" fontAlgn="ctr"/>
                      <a:r>
                        <a:rPr lang="it-IT" sz="2000" u="none" strike="noStrike" dirty="0">
                          <a:effectLst/>
                        </a:rPr>
                        <a:t>3° Forum Nazionale </a:t>
                      </a:r>
                      <a:r>
                        <a:rPr lang="it-IT" sz="2000" u="none" strike="noStrike" dirty="0" err="1">
                          <a:effectLst/>
                        </a:rPr>
                        <a:t>Comenio</a:t>
                      </a:r>
                      <a:r>
                        <a:rPr lang="it-IT" sz="2000" u="none" strike="noStrike" dirty="0">
                          <a:effectLst/>
                        </a:rPr>
                        <a:t> </a:t>
                      </a:r>
                      <a:r>
                        <a:rPr lang="it-IT" sz="2000" u="none" strike="noStrike" dirty="0" err="1">
                          <a:effectLst/>
                        </a:rPr>
                        <a:t>Didattica&amp;Management</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7</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18902569"/>
                  </a:ext>
                </a:extLst>
              </a:tr>
              <a:tr h="692887">
                <a:tc vMerge="1">
                  <a:txBody>
                    <a:bodyPr/>
                    <a:lstStyle/>
                    <a:p>
                      <a:endParaRPr lang="it-IT"/>
                    </a:p>
                  </a:txBody>
                  <a:tcPr/>
                </a:tc>
                <a:tc>
                  <a:txBody>
                    <a:bodyPr/>
                    <a:lstStyle/>
                    <a:p>
                      <a:pPr algn="l" fontAlgn="ctr"/>
                      <a:r>
                        <a:rPr lang="it-IT" sz="2000" u="none" strike="noStrike">
                          <a:effectLst/>
                        </a:rPr>
                        <a:t>I FINANZIAMENTI NAZIONALI ALLA RICERCA: REGOLE DI PARTECIPAZIONE E ASPETTI GESTIONALI</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7</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14210169"/>
                  </a:ext>
                </a:extLst>
              </a:tr>
              <a:tr h="919557">
                <a:tc vMerge="1">
                  <a:txBody>
                    <a:bodyPr/>
                    <a:lstStyle/>
                    <a:p>
                      <a:endParaRPr lang="it-IT"/>
                    </a:p>
                  </a:txBody>
                  <a:tcPr/>
                </a:tc>
                <a:tc>
                  <a:txBody>
                    <a:bodyPr/>
                    <a:lstStyle/>
                    <a:p>
                      <a:pPr algn="l" fontAlgn="ctr"/>
                      <a:r>
                        <a:rPr lang="en-US" sz="2000" u="none" strike="noStrike">
                          <a:effectLst/>
                        </a:rPr>
                        <a:t>Influencing and Motivating Others Towards Shared Goals in Today's Worlds of Knowledge and Innovation</a:t>
                      </a:r>
                      <a:endParaRPr lang="en-US"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53466368"/>
                  </a:ext>
                </a:extLst>
              </a:tr>
              <a:tr h="692887">
                <a:tc vMerge="1">
                  <a:txBody>
                    <a:bodyPr/>
                    <a:lstStyle/>
                    <a:p>
                      <a:endParaRPr lang="it-IT"/>
                    </a:p>
                  </a:txBody>
                  <a:tcPr/>
                </a:tc>
                <a:tc>
                  <a:txBody>
                    <a:bodyPr/>
                    <a:lstStyle/>
                    <a:p>
                      <a:pPr algn="l" fontAlgn="ctr"/>
                      <a:r>
                        <a:rPr lang="it-IT" sz="2000" u="none" strike="noStrike">
                          <a:effectLst/>
                        </a:rPr>
                        <a:t>Procedure e buone prasssi per promuovere esperienze di viaggio sicure a studenti e lavoratori</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51422780"/>
                  </a:ext>
                </a:extLst>
              </a:tr>
              <a:tr h="919557">
                <a:tc vMerge="1">
                  <a:txBody>
                    <a:bodyPr/>
                    <a:lstStyle/>
                    <a:p>
                      <a:endParaRPr lang="it-IT"/>
                    </a:p>
                  </a:txBody>
                  <a:tcPr/>
                </a:tc>
                <a:tc>
                  <a:txBody>
                    <a:bodyPr/>
                    <a:lstStyle/>
                    <a:p>
                      <a:pPr algn="l" fontAlgn="ctr"/>
                      <a:r>
                        <a:rPr lang="it-IT" sz="2000" u="none" strike="noStrike">
                          <a:effectLst/>
                        </a:rPr>
                        <a:t>LE NUOVE PROFESSIONI PER LA GESTIONE DELL’INNOVAZIONE"-Innovation Manager; Innovation Specialist e Innovation Technician </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22513181"/>
                  </a:ext>
                </a:extLst>
              </a:tr>
              <a:tr h="515158">
                <a:tc vMerge="1">
                  <a:txBody>
                    <a:bodyPr/>
                    <a:lstStyle/>
                    <a:p>
                      <a:endParaRPr lang="it-IT"/>
                    </a:p>
                  </a:txBody>
                  <a:tcPr/>
                </a:tc>
                <a:tc>
                  <a:txBody>
                    <a:bodyPr/>
                    <a:lstStyle/>
                    <a:p>
                      <a:pPr algn="l" fontAlgn="ctr"/>
                      <a:r>
                        <a:rPr lang="it-IT" sz="2000" u="none" strike="noStrike" dirty="0" err="1">
                          <a:effectLst/>
                        </a:rPr>
                        <a:t>Autumn</a:t>
                      </a:r>
                      <a:r>
                        <a:rPr lang="it-IT" sz="2000" u="none" strike="noStrike" dirty="0">
                          <a:effectLst/>
                        </a:rPr>
                        <a:t> School 2024 "Immersi in Horizon Europe"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27</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32537766"/>
                  </a:ext>
                </a:extLst>
              </a:tr>
              <a:tr h="919557">
                <a:tc vMerge="1">
                  <a:txBody>
                    <a:bodyPr/>
                    <a:lstStyle/>
                    <a:p>
                      <a:endParaRPr lang="it-IT"/>
                    </a:p>
                  </a:txBody>
                  <a:tcPr/>
                </a:tc>
                <a:tc>
                  <a:txBody>
                    <a:bodyPr/>
                    <a:lstStyle/>
                    <a:p>
                      <a:pPr algn="l" fontAlgn="ctr"/>
                      <a:r>
                        <a:rPr lang="it-IT" sz="2000" u="none" strike="noStrike">
                          <a:effectLst/>
                        </a:rPr>
                        <a:t>La gestione dei Campioni nazionali e Partenariati estesi: regole, reportistica, strumenti di management, flussi d’informazioni</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7,5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98084067"/>
                  </a:ext>
                </a:extLst>
              </a:tr>
              <a:tr h="800272">
                <a:tc vMerge="1">
                  <a:txBody>
                    <a:bodyPr/>
                    <a:lstStyle/>
                    <a:p>
                      <a:endParaRPr lang="it-IT"/>
                    </a:p>
                  </a:txBody>
                  <a:tcPr/>
                </a:tc>
                <a:tc>
                  <a:txBody>
                    <a:bodyPr/>
                    <a:lstStyle/>
                    <a:p>
                      <a:pPr algn="l" fontAlgn="ctr"/>
                      <a:r>
                        <a:rPr lang="it-IT" sz="2000" u="none" strike="noStrike" dirty="0">
                          <a:effectLst/>
                        </a:rPr>
                        <a:t>Ava3: Qualità della ricerca e della terza Missione/impatto sociale e assicurazione della qualità dei dipartimenti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59230654"/>
                  </a:ext>
                </a:extLst>
              </a:tr>
              <a:tr h="515158">
                <a:tc vMerge="1">
                  <a:txBody>
                    <a:bodyPr/>
                    <a:lstStyle/>
                    <a:p>
                      <a:endParaRPr lang="it-IT"/>
                    </a:p>
                  </a:txBody>
                  <a:tcPr/>
                </a:tc>
                <a:tc>
                  <a:txBody>
                    <a:bodyPr/>
                    <a:lstStyle/>
                    <a:p>
                      <a:pPr algn="l" fontAlgn="ctr"/>
                      <a:r>
                        <a:rPr lang="it-IT" sz="2000" u="none" strike="noStrike">
                          <a:effectLst/>
                        </a:rPr>
                        <a:t>Data Steward</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20</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77338868"/>
                  </a:ext>
                </a:extLst>
              </a:tr>
            </a:tbl>
          </a:graphicData>
        </a:graphic>
      </p:graphicFrame>
    </p:spTree>
    <p:extLst>
      <p:ext uri="{BB962C8B-B14F-4D97-AF65-F5344CB8AC3E}">
        <p14:creationId xmlns:p14="http://schemas.microsoft.com/office/powerpoint/2010/main" val="35806940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ADA43-7961-D31E-A13E-2A63FC0962F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EAC42F1-D84D-9196-EDCE-56ACEC3304CB}"/>
              </a:ext>
            </a:extLst>
          </p:cNvPr>
          <p:cNvSpPr>
            <a:spLocks noGrp="1"/>
          </p:cNvSpPr>
          <p:nvPr>
            <p:ph type="title"/>
          </p:nvPr>
        </p:nvSpPr>
        <p:spPr>
          <a:xfrm>
            <a:off x="987553" y="-931366"/>
            <a:ext cx="21822359" cy="250137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4" name="Tabella 3">
            <a:extLst>
              <a:ext uri="{FF2B5EF4-FFF2-40B4-BE49-F238E27FC236}">
                <a16:creationId xmlns:a16="http://schemas.microsoft.com/office/drawing/2014/main" id="{0067E3EF-B42F-FCA1-EFB0-029E31D095EB}"/>
              </a:ext>
            </a:extLst>
          </p:cNvPr>
          <p:cNvGraphicFramePr>
            <a:graphicFrameLocks noGrp="1"/>
          </p:cNvGraphicFramePr>
          <p:nvPr>
            <p:extLst>
              <p:ext uri="{D42A27DB-BD31-4B8C-83A1-F6EECF244321}">
                <p14:modId xmlns:p14="http://schemas.microsoft.com/office/powerpoint/2010/main" val="3459108047"/>
              </p:ext>
            </p:extLst>
          </p:nvPr>
        </p:nvGraphicFramePr>
        <p:xfrm>
          <a:off x="987553" y="1708030"/>
          <a:ext cx="22096733" cy="9858494"/>
        </p:xfrm>
        <a:graphic>
          <a:graphicData uri="http://schemas.openxmlformats.org/drawingml/2006/table">
            <a:tbl>
              <a:tblPr>
                <a:tableStyleId>{5940675A-B579-460E-94D1-54222C63F5DA}</a:tableStyleId>
              </a:tblPr>
              <a:tblGrid>
                <a:gridCol w="2549277">
                  <a:extLst>
                    <a:ext uri="{9D8B030D-6E8A-4147-A177-3AD203B41FA5}">
                      <a16:colId xmlns:a16="http://schemas.microsoft.com/office/drawing/2014/main" val="1361613144"/>
                    </a:ext>
                  </a:extLst>
                </a:gridCol>
                <a:gridCol w="15234249">
                  <a:extLst>
                    <a:ext uri="{9D8B030D-6E8A-4147-A177-3AD203B41FA5}">
                      <a16:colId xmlns:a16="http://schemas.microsoft.com/office/drawing/2014/main" val="1346954204"/>
                    </a:ext>
                  </a:extLst>
                </a:gridCol>
                <a:gridCol w="1915064">
                  <a:extLst>
                    <a:ext uri="{9D8B030D-6E8A-4147-A177-3AD203B41FA5}">
                      <a16:colId xmlns:a16="http://schemas.microsoft.com/office/drawing/2014/main" val="2674462765"/>
                    </a:ext>
                  </a:extLst>
                </a:gridCol>
                <a:gridCol w="2398143">
                  <a:extLst>
                    <a:ext uri="{9D8B030D-6E8A-4147-A177-3AD203B41FA5}">
                      <a16:colId xmlns:a16="http://schemas.microsoft.com/office/drawing/2014/main" val="3198829622"/>
                    </a:ext>
                  </a:extLst>
                </a:gridCol>
              </a:tblGrid>
              <a:tr h="635407">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1538514440"/>
                  </a:ext>
                </a:extLst>
              </a:tr>
              <a:tr h="794997">
                <a:tc rowSpan="10">
                  <a:txBody>
                    <a:bodyPr/>
                    <a:lstStyle/>
                    <a:p>
                      <a:pPr algn="ctr" fontAlgn="ctr"/>
                      <a:r>
                        <a:rPr lang="it-IT" sz="2800" b="1" u="none" strike="noStrike" dirty="0">
                          <a:effectLst/>
                        </a:rPr>
                        <a:t>Tecnica/transizione AMMINISTRATIVA, ecologica e digitale</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Amministrazione digitale, flussi documentali e informatizzazione dei procedimenti amministrativi</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ctr"/>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120</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78876592"/>
                  </a:ext>
                </a:extLst>
              </a:tr>
              <a:tr h="1468072">
                <a:tc vMerge="1">
                  <a:txBody>
                    <a:bodyPr/>
                    <a:lstStyle/>
                    <a:p>
                      <a:endParaRPr lang="it-IT"/>
                    </a:p>
                  </a:txBody>
                  <a:tcPr/>
                </a:tc>
                <a:tc>
                  <a:txBody>
                    <a:bodyPr/>
                    <a:lstStyle/>
                    <a:p>
                      <a:pPr algn="l" fontAlgn="ctr"/>
                      <a:r>
                        <a:rPr lang="it-IT" sz="2000" u="none" strike="noStrike" dirty="0">
                          <a:effectLst/>
                        </a:rPr>
                        <a:t>PROCEDAMUS - L’intelligenza artificiale nella PA: studi e casi concreti; Le esperienze degli Atenei nel processo degli acquisti digitali e delle valutazioni delle competenze informatiche; Pregi, difetti e criticità del nuovo regolamento europeo su identità digitale e servizi fiduciari</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11</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29700231"/>
                  </a:ext>
                </a:extLst>
              </a:tr>
              <a:tr h="591076">
                <a:tc vMerge="1">
                  <a:txBody>
                    <a:bodyPr/>
                    <a:lstStyle/>
                    <a:p>
                      <a:endParaRPr lang="it-IT"/>
                    </a:p>
                  </a:txBody>
                  <a:tcPr/>
                </a:tc>
                <a:tc>
                  <a:txBody>
                    <a:bodyPr/>
                    <a:lstStyle/>
                    <a:p>
                      <a:pPr algn="l" fontAlgn="ctr"/>
                      <a:r>
                        <a:rPr lang="it-IT" sz="2000" u="none" strike="noStrike" dirty="0">
                          <a:effectLst/>
                        </a:rPr>
                        <a:t>Corso per addetti ai lavori elettrici PES-PAV-PEI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53408763"/>
                  </a:ext>
                </a:extLst>
              </a:tr>
              <a:tr h="1055071">
                <a:tc vMerge="1">
                  <a:txBody>
                    <a:bodyPr/>
                    <a:lstStyle/>
                    <a:p>
                      <a:endParaRPr lang="it-IT"/>
                    </a:p>
                  </a:txBody>
                  <a:tcPr/>
                </a:tc>
                <a:tc>
                  <a:txBody>
                    <a:bodyPr/>
                    <a:lstStyle/>
                    <a:p>
                      <a:pPr algn="l" fontAlgn="ctr"/>
                      <a:r>
                        <a:rPr lang="it-IT" sz="2000" u="none" strike="noStrike" dirty="0">
                          <a:effectLst/>
                        </a:rPr>
                        <a:t>TITULUS - Dematerializzazione dei decreti in Amministrazione centrale: gestione del flusso documentale in Titulus (I edizione)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4</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30</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03795276"/>
                  </a:ext>
                </a:extLst>
              </a:tr>
              <a:tr h="769249">
                <a:tc vMerge="1">
                  <a:txBody>
                    <a:bodyPr/>
                    <a:lstStyle/>
                    <a:p>
                      <a:endParaRPr lang="it-IT"/>
                    </a:p>
                  </a:txBody>
                  <a:tcPr/>
                </a:tc>
                <a:tc>
                  <a:txBody>
                    <a:bodyPr/>
                    <a:lstStyle/>
                    <a:p>
                      <a:pPr algn="l" fontAlgn="ctr"/>
                      <a:r>
                        <a:rPr lang="it-IT" sz="2000" u="none" strike="noStrike">
                          <a:effectLst/>
                        </a:rPr>
                        <a:t>Possible mission: un giorno da Blue Team (livello base)</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65954989"/>
                  </a:ext>
                </a:extLst>
              </a:tr>
              <a:tr h="776377">
                <a:tc vMerge="1">
                  <a:txBody>
                    <a:bodyPr/>
                    <a:lstStyle/>
                    <a:p>
                      <a:endParaRPr lang="it-IT"/>
                    </a:p>
                  </a:txBody>
                  <a:tcPr/>
                </a:tc>
                <a:tc>
                  <a:txBody>
                    <a:bodyPr/>
                    <a:lstStyle/>
                    <a:p>
                      <a:pPr algn="l" fontAlgn="ctr"/>
                      <a:r>
                        <a:rPr lang="it-IT" sz="2000" u="none" strike="noStrike">
                          <a:effectLst/>
                        </a:rPr>
                        <a:t>26 regole perl'AI: un approccio scientifico</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03528137"/>
                  </a:ext>
                </a:extLst>
              </a:tr>
              <a:tr h="1207698">
                <a:tc vMerge="1">
                  <a:txBody>
                    <a:bodyPr/>
                    <a:lstStyle/>
                    <a:p>
                      <a:endParaRPr lang="it-IT"/>
                    </a:p>
                  </a:txBody>
                  <a:tcPr/>
                </a:tc>
                <a:tc>
                  <a:txBody>
                    <a:bodyPr/>
                    <a:lstStyle/>
                    <a:p>
                      <a:pPr algn="l" fontAlgn="ctr"/>
                      <a:r>
                        <a:rPr lang="it-IT" sz="2000" u="none" strike="noStrike">
                          <a:effectLst/>
                        </a:rPr>
                        <a:t>TITULUS - Dematerializzazione dei decreti in Amministrazione centrale: gestione del flusso documentale in Titulus (II edizione)</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28</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16732406"/>
                  </a:ext>
                </a:extLst>
              </a:tr>
              <a:tr h="914400">
                <a:tc vMerge="1">
                  <a:txBody>
                    <a:bodyPr/>
                    <a:lstStyle/>
                    <a:p>
                      <a:endParaRPr lang="it-IT"/>
                    </a:p>
                  </a:txBody>
                  <a:tcPr/>
                </a:tc>
                <a:tc>
                  <a:txBody>
                    <a:bodyPr/>
                    <a:lstStyle/>
                    <a:p>
                      <a:pPr algn="l" fontAlgn="ctr"/>
                      <a:r>
                        <a:rPr lang="it-IT" sz="2000" u="none" strike="noStrike" dirty="0" err="1">
                          <a:effectLst/>
                        </a:rPr>
                        <a:t>Elixform</a:t>
                      </a:r>
                      <a:r>
                        <a:rPr lang="it-IT" sz="2000" u="none" strike="noStrike" dirty="0">
                          <a:effectLst/>
                        </a:rPr>
                        <a:t> per Administrator - Gestione Istanze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56665982"/>
                  </a:ext>
                </a:extLst>
              </a:tr>
              <a:tr h="591076">
                <a:tc vMerge="1">
                  <a:txBody>
                    <a:bodyPr/>
                    <a:lstStyle/>
                    <a:p>
                      <a:endParaRPr lang="it-IT"/>
                    </a:p>
                  </a:txBody>
                  <a:tcPr/>
                </a:tc>
                <a:tc>
                  <a:txBody>
                    <a:bodyPr/>
                    <a:lstStyle/>
                    <a:p>
                      <a:pPr algn="l" fontAlgn="ctr"/>
                      <a:r>
                        <a:rPr lang="it-IT" sz="2000" u="none" strike="noStrike">
                          <a:effectLst/>
                        </a:rPr>
                        <a:t>La crisi delle pubblicazioni scientifiche luci e ombre</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80529085"/>
                  </a:ext>
                </a:extLst>
              </a:tr>
              <a:tr h="1055071">
                <a:tc vMerge="1">
                  <a:txBody>
                    <a:bodyPr/>
                    <a:lstStyle/>
                    <a:p>
                      <a:endParaRPr lang="it-IT"/>
                    </a:p>
                  </a:txBody>
                  <a:tcPr/>
                </a:tc>
                <a:tc>
                  <a:txBody>
                    <a:bodyPr/>
                    <a:lstStyle/>
                    <a:p>
                      <a:pPr algn="l" fontAlgn="ctr"/>
                      <a:r>
                        <a:rPr lang="it-IT" sz="2000" u="none" strike="noStrike">
                          <a:effectLst/>
                        </a:rPr>
                        <a:t>TITULUS - Dematerializzazione dei decreti in Amministrazione centrale: gestione del flusso documentale in Titulus (III edizione)</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30</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28745739"/>
                  </a:ext>
                </a:extLst>
              </a:tr>
            </a:tbl>
          </a:graphicData>
        </a:graphic>
      </p:graphicFrame>
    </p:spTree>
    <p:extLst>
      <p:ext uri="{BB962C8B-B14F-4D97-AF65-F5344CB8AC3E}">
        <p14:creationId xmlns:p14="http://schemas.microsoft.com/office/powerpoint/2010/main" val="3668402394"/>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F851A-59D1-A336-4FAC-020DA4E6730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F65E700-FDC5-B83F-559C-338F1FD942DC}"/>
              </a:ext>
            </a:extLst>
          </p:cNvPr>
          <p:cNvSpPr>
            <a:spLocks noGrp="1"/>
          </p:cNvSpPr>
          <p:nvPr>
            <p:ph type="title"/>
          </p:nvPr>
        </p:nvSpPr>
        <p:spPr>
          <a:xfrm>
            <a:off x="987553" y="-931367"/>
            <a:ext cx="21822359" cy="2449615"/>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3" name="Tabella 2">
            <a:extLst>
              <a:ext uri="{FF2B5EF4-FFF2-40B4-BE49-F238E27FC236}">
                <a16:creationId xmlns:a16="http://schemas.microsoft.com/office/drawing/2014/main" id="{E767A62F-C737-8C73-70DC-2A692EEDA337}"/>
              </a:ext>
            </a:extLst>
          </p:cNvPr>
          <p:cNvGraphicFramePr>
            <a:graphicFrameLocks noGrp="1"/>
          </p:cNvGraphicFramePr>
          <p:nvPr>
            <p:extLst>
              <p:ext uri="{D42A27DB-BD31-4B8C-83A1-F6EECF244321}">
                <p14:modId xmlns:p14="http://schemas.microsoft.com/office/powerpoint/2010/main" val="3082230273"/>
              </p:ext>
            </p:extLst>
          </p:nvPr>
        </p:nvGraphicFramePr>
        <p:xfrm>
          <a:off x="1362974" y="1673525"/>
          <a:ext cx="21446938" cy="9816862"/>
        </p:xfrm>
        <a:graphic>
          <a:graphicData uri="http://schemas.openxmlformats.org/drawingml/2006/table">
            <a:tbl>
              <a:tblPr>
                <a:tableStyleId>{5940675A-B579-460E-94D1-54222C63F5DA}</a:tableStyleId>
              </a:tblPr>
              <a:tblGrid>
                <a:gridCol w="2846717">
                  <a:extLst>
                    <a:ext uri="{9D8B030D-6E8A-4147-A177-3AD203B41FA5}">
                      <a16:colId xmlns:a16="http://schemas.microsoft.com/office/drawing/2014/main" val="4012529038"/>
                    </a:ext>
                  </a:extLst>
                </a:gridCol>
                <a:gridCol w="14367273">
                  <a:extLst>
                    <a:ext uri="{9D8B030D-6E8A-4147-A177-3AD203B41FA5}">
                      <a16:colId xmlns:a16="http://schemas.microsoft.com/office/drawing/2014/main" val="3320833152"/>
                    </a:ext>
                  </a:extLst>
                </a:gridCol>
                <a:gridCol w="2057421">
                  <a:extLst>
                    <a:ext uri="{9D8B030D-6E8A-4147-A177-3AD203B41FA5}">
                      <a16:colId xmlns:a16="http://schemas.microsoft.com/office/drawing/2014/main" val="670938090"/>
                    </a:ext>
                  </a:extLst>
                </a:gridCol>
                <a:gridCol w="2175527">
                  <a:extLst>
                    <a:ext uri="{9D8B030D-6E8A-4147-A177-3AD203B41FA5}">
                      <a16:colId xmlns:a16="http://schemas.microsoft.com/office/drawing/2014/main" val="3028070851"/>
                    </a:ext>
                  </a:extLst>
                </a:gridCol>
              </a:tblGrid>
              <a:tr h="871439">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Area tematica</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1107886599"/>
                  </a:ext>
                </a:extLst>
              </a:tr>
              <a:tr h="810641">
                <a:tc rowSpan="10">
                  <a:txBody>
                    <a:bodyPr/>
                    <a:lstStyle/>
                    <a:p>
                      <a:pPr algn="ctr" fontAlgn="ctr"/>
                      <a:r>
                        <a:rPr lang="it-IT" sz="2800" b="1" u="none" strike="noStrike" dirty="0">
                          <a:effectLst/>
                        </a:rPr>
                        <a:t>Tecnica/transizione AMMINISTRATIVA, ecologica e digitale</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Dallo spazio alla storia: il potere del giornalismo satellitare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61497992"/>
                  </a:ext>
                </a:extLst>
              </a:tr>
              <a:tr h="1090312">
                <a:tc vMerge="1">
                  <a:txBody>
                    <a:bodyPr/>
                    <a:lstStyle/>
                    <a:p>
                      <a:endParaRPr lang="it-IT"/>
                    </a:p>
                  </a:txBody>
                  <a:tcPr/>
                </a:tc>
                <a:tc>
                  <a:txBody>
                    <a:bodyPr/>
                    <a:lstStyle/>
                    <a:p>
                      <a:pPr algn="l" fontAlgn="ctr"/>
                      <a:r>
                        <a:rPr lang="it-IT" sz="2000" u="none" strike="noStrike" dirty="0">
                          <a:effectLst/>
                        </a:rPr>
                        <a:t>Giornalismo e sostenibilità economica: storie di innovazione e impegno</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94596396"/>
                  </a:ext>
                </a:extLst>
              </a:tr>
              <a:tr h="1090312">
                <a:tc vMerge="1">
                  <a:txBody>
                    <a:bodyPr/>
                    <a:lstStyle/>
                    <a:p>
                      <a:endParaRPr lang="it-IT"/>
                    </a:p>
                  </a:txBody>
                  <a:tcPr/>
                </a:tc>
                <a:tc>
                  <a:txBody>
                    <a:bodyPr/>
                    <a:lstStyle/>
                    <a:p>
                      <a:pPr algn="l" fontAlgn="ctr"/>
                      <a:r>
                        <a:rPr lang="it-IT" sz="2000" u="none" strike="noStrike" dirty="0">
                          <a:effectLst/>
                        </a:rPr>
                        <a:t>XXXII Convegno Nazionale RAU "Human touch 2,0: oltre l'AI nell'università di domani"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15,5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90429478"/>
                  </a:ext>
                </a:extLst>
              </a:tr>
              <a:tr h="810641">
                <a:tc vMerge="1">
                  <a:txBody>
                    <a:bodyPr/>
                    <a:lstStyle/>
                    <a:p>
                      <a:endParaRPr lang="it-IT"/>
                    </a:p>
                  </a:txBody>
                  <a:tcPr/>
                </a:tc>
                <a:tc>
                  <a:txBody>
                    <a:bodyPr/>
                    <a:lstStyle/>
                    <a:p>
                      <a:pPr algn="l" fontAlgn="ctr"/>
                      <a:r>
                        <a:rPr lang="it-IT" sz="2000" u="none" strike="noStrike" dirty="0">
                          <a:effectLst/>
                        </a:rPr>
                        <a:t>La sicurezza delle macchine, tra buone prassi e nuovo regolamento</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3,5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52107843"/>
                  </a:ext>
                </a:extLst>
              </a:tr>
              <a:tr h="1090312">
                <a:tc vMerge="1">
                  <a:txBody>
                    <a:bodyPr/>
                    <a:lstStyle/>
                    <a:p>
                      <a:endParaRPr lang="it-IT"/>
                    </a:p>
                  </a:txBody>
                  <a:tcPr/>
                </a:tc>
                <a:tc>
                  <a:txBody>
                    <a:bodyPr/>
                    <a:lstStyle/>
                    <a:p>
                      <a:pPr algn="l" fontAlgn="ctr"/>
                      <a:r>
                        <a:rPr lang="it-IT" sz="2000" u="none" strike="noStrike" dirty="0">
                          <a:effectLst/>
                        </a:rPr>
                        <a:t>Il RENTRI in ambito universitario: gestione degli aspetti normativi, tecnici e operativi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19</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89929920"/>
                  </a:ext>
                </a:extLst>
              </a:tr>
              <a:tr h="810641">
                <a:tc vMerge="1">
                  <a:txBody>
                    <a:bodyPr/>
                    <a:lstStyle/>
                    <a:p>
                      <a:endParaRPr lang="it-IT"/>
                    </a:p>
                  </a:txBody>
                  <a:tcPr/>
                </a:tc>
                <a:tc>
                  <a:txBody>
                    <a:bodyPr/>
                    <a:lstStyle/>
                    <a:p>
                      <a:pPr algn="l" fontAlgn="ctr"/>
                      <a:r>
                        <a:rPr lang="it-IT" sz="2000" u="none" strike="noStrike" dirty="0">
                          <a:effectLst/>
                        </a:rPr>
                        <a:t>Uso dei principali strumenti dell'AI per la comunicazione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95695002"/>
                  </a:ext>
                </a:extLst>
              </a:tr>
              <a:tr h="810641">
                <a:tc vMerge="1">
                  <a:txBody>
                    <a:bodyPr/>
                    <a:lstStyle/>
                    <a:p>
                      <a:endParaRPr lang="it-IT"/>
                    </a:p>
                  </a:txBody>
                  <a:tcPr/>
                </a:tc>
                <a:tc>
                  <a:txBody>
                    <a:bodyPr/>
                    <a:lstStyle/>
                    <a:p>
                      <a:pPr algn="l" fontAlgn="ctr"/>
                      <a:r>
                        <a:rPr lang="it-IT" sz="2000" u="none" strike="noStrike" dirty="0">
                          <a:effectLst/>
                        </a:rPr>
                        <a:t>Diritti e Sicurezza con disabilità o a mobilità ridotta</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68500947"/>
                  </a:ext>
                </a:extLst>
              </a:tr>
              <a:tr h="810641">
                <a:tc vMerge="1">
                  <a:txBody>
                    <a:bodyPr/>
                    <a:lstStyle/>
                    <a:p>
                      <a:endParaRPr lang="it-IT"/>
                    </a:p>
                  </a:txBody>
                  <a:tcPr/>
                </a:tc>
                <a:tc>
                  <a:txBody>
                    <a:bodyPr/>
                    <a:lstStyle/>
                    <a:p>
                      <a:pPr algn="l" fontAlgn="ctr"/>
                      <a:r>
                        <a:rPr lang="it-IT" sz="2000" u="none" strike="noStrike" dirty="0">
                          <a:effectLst/>
                        </a:rPr>
                        <a:t>Applicare l'AI nel mondo del lavoro</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1967698"/>
                  </a:ext>
                </a:extLst>
              </a:tr>
              <a:tr h="810641">
                <a:tc vMerge="1">
                  <a:txBody>
                    <a:bodyPr/>
                    <a:lstStyle/>
                    <a:p>
                      <a:endParaRPr lang="it-IT"/>
                    </a:p>
                  </a:txBody>
                  <a:tcPr/>
                </a:tc>
                <a:tc>
                  <a:txBody>
                    <a:bodyPr/>
                    <a:lstStyle/>
                    <a:p>
                      <a:pPr algn="l" fontAlgn="ctr"/>
                      <a:r>
                        <a:rPr lang="en-US" sz="2000" u="none" strike="noStrike" dirty="0">
                          <a:effectLst/>
                        </a:rPr>
                        <a:t>Artificial Intelligence tools in practice</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20</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25681102"/>
                  </a:ext>
                </a:extLst>
              </a:tr>
              <a:tr h="810641">
                <a:tc vMerge="1">
                  <a:txBody>
                    <a:bodyPr/>
                    <a:lstStyle/>
                    <a:p>
                      <a:endParaRPr lang="it-IT"/>
                    </a:p>
                  </a:txBody>
                  <a:tcPr/>
                </a:tc>
                <a:tc>
                  <a:txBody>
                    <a:bodyPr/>
                    <a:lstStyle/>
                    <a:p>
                      <a:pPr algn="l" fontAlgn="ctr"/>
                      <a:r>
                        <a:rPr lang="it-IT" sz="2000" u="none" strike="noStrike">
                          <a:effectLst/>
                        </a:rPr>
                        <a:t>Microsoft sul tema dell'AI</a:t>
                      </a:r>
                      <a:endParaRPr lang="it-IT" sz="2000" b="0" i="0" u="none" strike="noStrike">
                        <a:solidFill>
                          <a:srgbClr val="242424"/>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4</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68487492"/>
                  </a:ext>
                </a:extLst>
              </a:tr>
            </a:tbl>
          </a:graphicData>
        </a:graphic>
      </p:graphicFrame>
    </p:spTree>
    <p:extLst>
      <p:ext uri="{BB962C8B-B14F-4D97-AF65-F5344CB8AC3E}">
        <p14:creationId xmlns:p14="http://schemas.microsoft.com/office/powerpoint/2010/main" val="1739244721"/>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F66D1-3F64-9F68-1A0D-D32C231AEB3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1CE0769-79E9-87E7-E1D9-09EC5A05BBF6}"/>
              </a:ext>
            </a:extLst>
          </p:cNvPr>
          <p:cNvSpPr>
            <a:spLocks noGrp="1"/>
          </p:cNvSpPr>
          <p:nvPr>
            <p:ph type="title"/>
          </p:nvPr>
        </p:nvSpPr>
        <p:spPr>
          <a:xfrm>
            <a:off x="987553" y="-931366"/>
            <a:ext cx="21822359" cy="2553132"/>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4" name="Tabella 3">
            <a:extLst>
              <a:ext uri="{FF2B5EF4-FFF2-40B4-BE49-F238E27FC236}">
                <a16:creationId xmlns:a16="http://schemas.microsoft.com/office/drawing/2014/main" id="{ECB4F08B-9F60-2D94-37F9-D5B5EA6E1D99}"/>
              </a:ext>
            </a:extLst>
          </p:cNvPr>
          <p:cNvGraphicFramePr>
            <a:graphicFrameLocks noGrp="1"/>
          </p:cNvGraphicFramePr>
          <p:nvPr>
            <p:extLst>
              <p:ext uri="{D42A27DB-BD31-4B8C-83A1-F6EECF244321}">
                <p14:modId xmlns:p14="http://schemas.microsoft.com/office/powerpoint/2010/main" val="1824372431"/>
              </p:ext>
            </p:extLst>
          </p:nvPr>
        </p:nvGraphicFramePr>
        <p:xfrm>
          <a:off x="1207699" y="1759789"/>
          <a:ext cx="21272741" cy="9316530"/>
        </p:xfrm>
        <a:graphic>
          <a:graphicData uri="http://schemas.openxmlformats.org/drawingml/2006/table">
            <a:tbl>
              <a:tblPr>
                <a:tableStyleId>{5940675A-B579-460E-94D1-54222C63F5DA}</a:tableStyleId>
              </a:tblPr>
              <a:tblGrid>
                <a:gridCol w="2970358">
                  <a:extLst>
                    <a:ext uri="{9D8B030D-6E8A-4147-A177-3AD203B41FA5}">
                      <a16:colId xmlns:a16="http://schemas.microsoft.com/office/drawing/2014/main" val="2097089020"/>
                    </a:ext>
                  </a:extLst>
                </a:gridCol>
                <a:gridCol w="14122539">
                  <a:extLst>
                    <a:ext uri="{9D8B030D-6E8A-4147-A177-3AD203B41FA5}">
                      <a16:colId xmlns:a16="http://schemas.microsoft.com/office/drawing/2014/main" val="2968440840"/>
                    </a:ext>
                  </a:extLst>
                </a:gridCol>
                <a:gridCol w="2063244">
                  <a:extLst>
                    <a:ext uri="{9D8B030D-6E8A-4147-A177-3AD203B41FA5}">
                      <a16:colId xmlns:a16="http://schemas.microsoft.com/office/drawing/2014/main" val="3341898841"/>
                    </a:ext>
                  </a:extLst>
                </a:gridCol>
                <a:gridCol w="2116600">
                  <a:extLst>
                    <a:ext uri="{9D8B030D-6E8A-4147-A177-3AD203B41FA5}">
                      <a16:colId xmlns:a16="http://schemas.microsoft.com/office/drawing/2014/main" val="1852352594"/>
                    </a:ext>
                  </a:extLst>
                </a:gridCol>
              </a:tblGrid>
              <a:tr h="835302">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Area tematica</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900348977"/>
                  </a:ext>
                </a:extLst>
              </a:tr>
              <a:tr h="777025">
                <a:tc rowSpan="9">
                  <a:txBody>
                    <a:bodyPr/>
                    <a:lstStyle/>
                    <a:p>
                      <a:pPr algn="ctr" fontAlgn="ctr"/>
                      <a:r>
                        <a:rPr lang="it-IT" sz="2800" b="1" u="none" strike="noStrike" dirty="0">
                          <a:effectLst/>
                        </a:rPr>
                        <a:t>Tecnica/transizione AMMINISTRATIVA, ecologica e digitale</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en-US" sz="2000" u="none" strike="noStrike" dirty="0">
                          <a:effectLst/>
                        </a:rPr>
                        <a:t>AI-driven Innovations in ICT-based Education</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36401993"/>
                  </a:ext>
                </a:extLst>
              </a:tr>
              <a:tr h="777025">
                <a:tc vMerge="1">
                  <a:txBody>
                    <a:bodyPr/>
                    <a:lstStyle/>
                    <a:p>
                      <a:endParaRPr lang="it-IT"/>
                    </a:p>
                  </a:txBody>
                  <a:tcPr/>
                </a:tc>
                <a:tc>
                  <a:txBody>
                    <a:bodyPr/>
                    <a:lstStyle/>
                    <a:p>
                      <a:pPr algn="l" fontAlgn="ctr"/>
                      <a:r>
                        <a:rPr lang="it-IT" sz="2000" u="none" strike="noStrike" dirty="0">
                          <a:effectLst/>
                        </a:rPr>
                        <a:t>Sviluppare un progetto di intelligenza artificiale nella PA</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65792649"/>
                  </a:ext>
                </a:extLst>
              </a:tr>
              <a:tr h="1045099">
                <a:tc vMerge="1">
                  <a:txBody>
                    <a:bodyPr/>
                    <a:lstStyle/>
                    <a:p>
                      <a:endParaRPr lang="it-IT"/>
                    </a:p>
                  </a:txBody>
                  <a:tcPr/>
                </a:tc>
                <a:tc>
                  <a:txBody>
                    <a:bodyPr/>
                    <a:lstStyle/>
                    <a:p>
                      <a:pPr algn="l" fontAlgn="ctr"/>
                      <a:r>
                        <a:rPr lang="it-IT" sz="2000" u="none" strike="noStrike" dirty="0">
                          <a:effectLst/>
                        </a:rPr>
                        <a:t>Le iniziative della pubblica amministrazione per l'intelligenza artificiale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37439708"/>
                  </a:ext>
                </a:extLst>
              </a:tr>
              <a:tr h="777025">
                <a:tc vMerge="1">
                  <a:txBody>
                    <a:bodyPr/>
                    <a:lstStyle/>
                    <a:p>
                      <a:endParaRPr lang="it-IT"/>
                    </a:p>
                  </a:txBody>
                  <a:tcPr/>
                </a:tc>
                <a:tc>
                  <a:txBody>
                    <a:bodyPr/>
                    <a:lstStyle/>
                    <a:p>
                      <a:pPr algn="l" fontAlgn="ctr"/>
                      <a:r>
                        <a:rPr lang="it-IT" sz="2000" u="none" strike="noStrike" dirty="0">
                          <a:effectLst/>
                        </a:rPr>
                        <a:t>Introduzione all'intelligenza artificiale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1,5</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84438740"/>
                  </a:ext>
                </a:extLst>
              </a:tr>
              <a:tr h="777025">
                <a:tc vMerge="1">
                  <a:txBody>
                    <a:bodyPr/>
                    <a:lstStyle/>
                    <a:p>
                      <a:endParaRPr lang="it-IT"/>
                    </a:p>
                  </a:txBody>
                  <a:tcPr/>
                </a:tc>
                <a:tc>
                  <a:txBody>
                    <a:bodyPr/>
                    <a:lstStyle/>
                    <a:p>
                      <a:pPr algn="l" fontAlgn="ctr"/>
                      <a:r>
                        <a:rPr lang="it-IT" sz="2000" u="none" strike="noStrike">
                          <a:effectLst/>
                        </a:rPr>
                        <a:t>Transizione Digitale della PA: TS CDE</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dirty="0">
                          <a:effectLst/>
                        </a:rPr>
                        <a:t>0,5</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9236393"/>
                  </a:ext>
                </a:extLst>
              </a:tr>
              <a:tr h="777025">
                <a:tc vMerge="1">
                  <a:txBody>
                    <a:bodyPr/>
                    <a:lstStyle/>
                    <a:p>
                      <a:endParaRPr lang="it-IT"/>
                    </a:p>
                  </a:txBody>
                  <a:tcPr/>
                </a:tc>
                <a:tc>
                  <a:txBody>
                    <a:bodyPr/>
                    <a:lstStyle/>
                    <a:p>
                      <a:pPr algn="l" fontAlgn="ctr"/>
                      <a:r>
                        <a:rPr lang="it-IT" sz="2000" u="none" strike="noStrike">
                          <a:effectLst/>
                        </a:rPr>
                        <a:t>Corsi Syllabus (37 corsi)</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23</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221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98912534"/>
                  </a:ext>
                </a:extLst>
              </a:tr>
              <a:tr h="777025">
                <a:tc vMerge="1">
                  <a:txBody>
                    <a:bodyPr/>
                    <a:lstStyle/>
                    <a:p>
                      <a:endParaRPr lang="it-IT"/>
                    </a:p>
                  </a:txBody>
                  <a:tcPr/>
                </a:tc>
                <a:tc>
                  <a:txBody>
                    <a:bodyPr/>
                    <a:lstStyle/>
                    <a:p>
                      <a:pPr algn="l" fontAlgn="ctr"/>
                      <a:r>
                        <a:rPr lang="it-IT" sz="2000" u="none" strike="noStrike">
                          <a:effectLst/>
                        </a:rPr>
                        <a:t>SEMINARIO "Gli SPP delle Università a confronto. I° Incontro"</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36983497"/>
                  </a:ext>
                </a:extLst>
              </a:tr>
              <a:tr h="1045099">
                <a:tc vMerge="1">
                  <a:txBody>
                    <a:bodyPr/>
                    <a:lstStyle/>
                    <a:p>
                      <a:endParaRPr lang="it-IT"/>
                    </a:p>
                  </a:txBody>
                  <a:tcPr/>
                </a:tc>
                <a:tc>
                  <a:txBody>
                    <a:bodyPr/>
                    <a:lstStyle/>
                    <a:p>
                      <a:pPr algn="l" fontAlgn="ctr"/>
                      <a:r>
                        <a:rPr lang="it-IT" sz="2000" u="none" strike="noStrike" dirty="0" err="1">
                          <a:effectLst/>
                        </a:rPr>
                        <a:t>Thermo</a:t>
                      </a:r>
                      <a:r>
                        <a:rPr lang="it-IT" sz="2000" u="none" strike="noStrike" dirty="0">
                          <a:effectLst/>
                        </a:rPr>
                        <a:t> Fisher Scientific Users' Meeting - Spettrometria di Massa Isotopica</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83639889"/>
                  </a:ext>
                </a:extLst>
              </a:tr>
              <a:tr h="1728880">
                <a:tc vMerge="1">
                  <a:txBody>
                    <a:bodyPr/>
                    <a:lstStyle/>
                    <a:p>
                      <a:endParaRPr lang="it-IT"/>
                    </a:p>
                  </a:txBody>
                  <a:tcPr/>
                </a:tc>
                <a:tc>
                  <a:txBody>
                    <a:bodyPr/>
                    <a:lstStyle/>
                    <a:p>
                      <a:pPr algn="l" fontAlgn="ctr"/>
                      <a:r>
                        <a:rPr lang="it-IT" sz="2000" u="none" strike="noStrike" dirty="0">
                          <a:effectLst/>
                        </a:rPr>
                        <a:t>Laboratorio: "La rigenerazione urbana nel PNRR: il recupero degli edifici, lo sviluppo degli spazi aperti e della mobilità nel Porto Vecchio di Trieste"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2000" u="none" strike="noStrike">
                          <a:effectLst/>
                        </a:rPr>
                        <a:t>17,5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73814028"/>
                  </a:ext>
                </a:extLst>
              </a:tr>
            </a:tbl>
          </a:graphicData>
        </a:graphic>
      </p:graphicFrame>
    </p:spTree>
    <p:extLst>
      <p:ext uri="{BB962C8B-B14F-4D97-AF65-F5344CB8AC3E}">
        <p14:creationId xmlns:p14="http://schemas.microsoft.com/office/powerpoint/2010/main" val="4252557776"/>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26E175E4-ECBB-4A28-8368-F70D8C06F578}"/>
              </a:ext>
            </a:extLst>
          </p:cNvPr>
          <p:cNvSpPr>
            <a:spLocks noGrp="1"/>
          </p:cNvSpPr>
          <p:nvPr>
            <p:ph type="body" sz="quarter" idx="1"/>
          </p:nvPr>
        </p:nvSpPr>
        <p:spPr>
          <a:xfrm>
            <a:off x="1155941" y="2156605"/>
            <a:ext cx="21966594" cy="9587720"/>
          </a:xfrm>
        </p:spPr>
        <p:txBody>
          <a:bodyPr>
            <a:normAutofit/>
          </a:bodyPr>
          <a:lstStyle/>
          <a:p>
            <a:pPr algn="just"/>
            <a:r>
              <a:rPr lang="it-IT" sz="4000" dirty="0"/>
              <a:t>Per il personale </a:t>
            </a:r>
            <a:r>
              <a:rPr lang="it-IT" sz="4000" dirty="0" err="1"/>
              <a:t>t.a</a:t>
            </a:r>
            <a:r>
              <a:rPr lang="it-IT" sz="4000" dirty="0"/>
              <a:t>. il budget totale speso nell’anno 2024 è stato di euro 225.906,11 </a:t>
            </a:r>
          </a:p>
          <a:p>
            <a:pPr algn="just"/>
            <a:r>
              <a:rPr lang="it-IT" sz="4000" dirty="0"/>
              <a:t>così suddiviso:</a:t>
            </a:r>
          </a:p>
          <a:p>
            <a:pPr algn="just"/>
            <a:endParaRPr lang="it-IT" sz="4000" dirty="0"/>
          </a:p>
          <a:p>
            <a:pPr marL="571500" indent="-571500" algn="just">
              <a:buFontTx/>
              <a:buChar char="-"/>
            </a:pPr>
            <a:r>
              <a:rPr lang="it-IT" sz="4000" dirty="0"/>
              <a:t>Incarichi docenze euro 33.289,09;</a:t>
            </a:r>
          </a:p>
          <a:p>
            <a:pPr marL="571500" indent="-571500" algn="just">
              <a:buFontTx/>
              <a:buChar char="-"/>
            </a:pPr>
            <a:r>
              <a:rPr lang="it-IT" sz="4000" dirty="0"/>
              <a:t>Quote associative e di adesione a </a:t>
            </a:r>
            <a:r>
              <a:rPr lang="it-IT" sz="4000" dirty="0" err="1"/>
              <a:t>Coinfo</a:t>
            </a:r>
            <a:r>
              <a:rPr lang="it-IT" sz="4000" dirty="0"/>
              <a:t>, ISOIVA, </a:t>
            </a:r>
            <a:r>
              <a:rPr lang="it-IT" sz="4000" dirty="0" err="1"/>
              <a:t>Procedamus</a:t>
            </a:r>
            <a:r>
              <a:rPr lang="it-IT" sz="4000" dirty="0"/>
              <a:t> e </a:t>
            </a:r>
            <a:r>
              <a:rPr lang="it-IT" sz="4000" dirty="0" err="1"/>
              <a:t>Humane</a:t>
            </a:r>
            <a:r>
              <a:rPr lang="it-IT" sz="4000" dirty="0"/>
              <a:t> euro 8.144,37</a:t>
            </a:r>
          </a:p>
          <a:p>
            <a:pPr marL="571500" indent="-571500" algn="just">
              <a:buFontTx/>
              <a:buChar char="-"/>
            </a:pPr>
            <a:r>
              <a:rPr lang="it-IT" sz="4000" dirty="0"/>
              <a:t>Iscrizioni a corsi, convegni e spese missioni personale TA euro 176.666,77;</a:t>
            </a:r>
          </a:p>
          <a:p>
            <a:pPr marL="571500" indent="-571500" algn="just">
              <a:buFontTx/>
              <a:buChar char="-"/>
            </a:pPr>
            <a:r>
              <a:rPr lang="it-IT" sz="4000" dirty="0"/>
              <a:t>Iscrizioni a corsi, convegni e spese missioni Dirigenti e Direttore Generale euro 7.805,88.</a:t>
            </a:r>
          </a:p>
          <a:p>
            <a:pPr marL="457200" indent="-457200" algn="just">
              <a:buFontTx/>
              <a:buChar char="-"/>
            </a:pPr>
            <a:endParaRPr lang="it-IT" sz="4000" dirty="0"/>
          </a:p>
          <a:p>
            <a:pPr algn="just"/>
            <a:r>
              <a:rPr lang="it-IT" sz="4000" dirty="0"/>
              <a:t>La spesa complessiva dell’attività di formazione condivisa con l’Università di Udine e la Sissa nell’anno 2024 è stata di euro 16.002,96, di cui euro 10.145,94 quota </a:t>
            </a:r>
            <a:r>
              <a:rPr lang="it-IT" sz="4000" dirty="0" err="1"/>
              <a:t>UniTS</a:t>
            </a:r>
            <a:r>
              <a:rPr lang="it-IT" sz="4000" dirty="0"/>
              <a:t>.</a:t>
            </a:r>
          </a:p>
          <a:p>
            <a:endParaRPr lang="it-IT" sz="4000" dirty="0"/>
          </a:p>
          <a:p>
            <a:r>
              <a:rPr lang="it-IT" sz="4000" dirty="0"/>
              <a:t>Per il personale docente il budget totale speso nell’anno 2024 è stato di euro 18.327,20</a:t>
            </a:r>
          </a:p>
        </p:txBody>
      </p:sp>
      <p:sp>
        <p:nvSpPr>
          <p:cNvPr id="3" name="Titolo 2">
            <a:extLst>
              <a:ext uri="{FF2B5EF4-FFF2-40B4-BE49-F238E27FC236}">
                <a16:creationId xmlns:a16="http://schemas.microsoft.com/office/drawing/2014/main" id="{E8251678-84E8-40BF-B992-A138CD211EE1}"/>
              </a:ext>
            </a:extLst>
          </p:cNvPr>
          <p:cNvSpPr>
            <a:spLocks noGrp="1"/>
          </p:cNvSpPr>
          <p:nvPr>
            <p:ph type="title"/>
          </p:nvPr>
        </p:nvSpPr>
        <p:spPr>
          <a:xfrm>
            <a:off x="1155941" y="-931367"/>
            <a:ext cx="19840753" cy="2553133"/>
          </a:xfrm>
        </p:spPr>
        <p:txBody>
          <a:bodyPr>
            <a:normAutofit/>
          </a:bodyPr>
          <a:lstStyle/>
          <a:p>
            <a:pPr algn="ctr"/>
            <a:r>
              <a:rPr lang="it-IT" sz="5400" dirty="0"/>
              <a:t>Rapporto conclusivo dell’attività formativa 2024</a:t>
            </a:r>
          </a:p>
        </p:txBody>
      </p:sp>
    </p:spTree>
    <p:extLst>
      <p:ext uri="{BB962C8B-B14F-4D97-AF65-F5344CB8AC3E}">
        <p14:creationId xmlns:p14="http://schemas.microsoft.com/office/powerpoint/2010/main" val="278854836"/>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310551" y="948906"/>
            <a:ext cx="23136045" cy="1224951"/>
          </a:xfrm>
        </p:spPr>
        <p:txBody>
          <a:bodyPr>
            <a:normAutofit/>
          </a:bodyPr>
          <a:lstStyle/>
          <a:p>
            <a:pPr algn="ctr"/>
            <a:r>
              <a:rPr lang="it-IT" sz="5400" dirty="0"/>
              <a:t>MONITORAGGIO ATTIVITA’ e PROGRAMMAZIONE FORMAZIONE 2025-2026</a:t>
            </a:r>
          </a:p>
        </p:txBody>
      </p:sp>
      <p:sp>
        <p:nvSpPr>
          <p:cNvPr id="2" name="Segnaposto testo 1"/>
          <p:cNvSpPr>
            <a:spLocks noGrp="1"/>
          </p:cNvSpPr>
          <p:nvPr>
            <p:ph type="body" sz="quarter" idx="1"/>
          </p:nvPr>
        </p:nvSpPr>
        <p:spPr>
          <a:xfrm>
            <a:off x="586596" y="2432649"/>
            <a:ext cx="22998023" cy="9523561"/>
          </a:xfrm>
        </p:spPr>
        <p:txBody>
          <a:bodyPr>
            <a:normAutofit/>
          </a:bodyPr>
          <a:lstStyle/>
          <a:p>
            <a:pPr algn="just"/>
            <a:r>
              <a:rPr lang="it-IT" sz="4000" dirty="0"/>
              <a:t>L’Unità di staff Formazione svolge la pianificazione, la progettazione, l’organizzazione e la gestione del processo di formazione dell’Ateneo.</a:t>
            </a:r>
          </a:p>
          <a:p>
            <a:pPr algn="just"/>
            <a:endParaRPr lang="it-IT" sz="4000" dirty="0"/>
          </a:p>
          <a:p>
            <a:pPr algn="just"/>
            <a:r>
              <a:rPr lang="it-IT" sz="4000" dirty="0"/>
              <a:t>Collabora con il TLC (</a:t>
            </a:r>
            <a:r>
              <a:rPr lang="it-IT" sz="4000" dirty="0" err="1"/>
              <a:t>Teaching</a:t>
            </a:r>
            <a:r>
              <a:rPr lang="it-IT" sz="4000" dirty="0"/>
              <a:t> and Learning Centre) di Ateneo per l’organizzazione delle attività di formazione destinate allo sviluppo professionale del personale docente e ricercatore dell’Ateneo. </a:t>
            </a:r>
          </a:p>
          <a:p>
            <a:pPr algn="just"/>
            <a:endParaRPr lang="it-IT" sz="4000" dirty="0"/>
          </a:p>
          <a:p>
            <a:pPr algn="just"/>
            <a:r>
              <a:rPr lang="it-IT" sz="4000" dirty="0"/>
              <a:t>Criteri per la programmazione delle attività formative:</a:t>
            </a:r>
          </a:p>
          <a:p>
            <a:pPr algn="just"/>
            <a:endParaRPr lang="it-IT" sz="4000" dirty="0"/>
          </a:p>
          <a:p>
            <a:pPr marL="457200" indent="-457200" algn="just">
              <a:buFont typeface="Arial" panose="020B0604020202020204" pitchFamily="34" charset="0"/>
              <a:buChar char="•"/>
            </a:pPr>
            <a:r>
              <a:rPr lang="it-IT" sz="4000" dirty="0"/>
              <a:t>Corsi inseriti nel Piano di Formazione dell’Ateneo e non ancora realizzati (continuo processo di monitoraggio e di valutazione/rimodulazione delle attività formative, «work in progress»)</a:t>
            </a:r>
          </a:p>
          <a:p>
            <a:pPr algn="just"/>
            <a:endParaRPr lang="it-IT" sz="4000" dirty="0"/>
          </a:p>
          <a:p>
            <a:pPr marL="457200" indent="-457200" algn="just">
              <a:buFont typeface="Arial" panose="020B0604020202020204" pitchFamily="34" charset="0"/>
              <a:buChar char="•"/>
            </a:pPr>
            <a:r>
              <a:rPr lang="it-IT" sz="4000" dirty="0"/>
              <a:t>Aggiornamento con la normativa (vedi Direttiva Zangrillo – cinque principali aree di competenza per la crescita e lo sviluppo del personale pubblico)</a:t>
            </a:r>
          </a:p>
          <a:p>
            <a:pPr marL="457200" indent="-457200" algn="just">
              <a:buFont typeface="Arial" panose="020B0604020202020204" pitchFamily="34" charset="0"/>
              <a:buChar char="•"/>
            </a:pPr>
            <a:endParaRPr lang="it-IT" dirty="0"/>
          </a:p>
          <a:p>
            <a:pPr marL="457200" indent="-457200" algn="just">
              <a:buFont typeface="Arial" panose="020B0604020202020204" pitchFamily="34" charset="0"/>
              <a:buChar char="•"/>
            </a:pPr>
            <a:endParaRPr lang="it-IT" dirty="0"/>
          </a:p>
          <a:p>
            <a:pPr algn="just"/>
            <a:endParaRPr lang="it-IT" dirty="0"/>
          </a:p>
          <a:p>
            <a:pPr marL="457200" indent="-457200">
              <a:buFont typeface="Arial" panose="020B0604020202020204" pitchFamily="34" charset="0"/>
              <a:buChar char="•"/>
            </a:pPr>
            <a:endParaRPr lang="it-IT" dirty="0"/>
          </a:p>
          <a:p>
            <a:pPr marL="457200" indent="-457200">
              <a:buFont typeface="Arial" panose="020B0604020202020204" pitchFamily="34" charset="0"/>
              <a:buChar char="•"/>
            </a:pPr>
            <a:endParaRPr lang="it-IT" dirty="0"/>
          </a:p>
        </p:txBody>
      </p:sp>
      <p:sp>
        <p:nvSpPr>
          <p:cNvPr id="7" name="Indice">
            <a:extLst>
              <a:ext uri="{FF2B5EF4-FFF2-40B4-BE49-F238E27FC236}">
                <a16:creationId xmlns:a16="http://schemas.microsoft.com/office/drawing/2014/main" id="{9ABB61E4-7D48-1346-8589-9673777928A3}"/>
              </a:ext>
            </a:extLst>
          </p:cNvPr>
          <p:cNvSpPr txBox="1">
            <a:spLocks/>
          </p:cNvSpPr>
          <p:nvPr/>
        </p:nvSpPr>
        <p:spPr>
          <a:xfrm>
            <a:off x="3784920" y="3218687"/>
            <a:ext cx="18160680" cy="6999439"/>
          </a:xfrm>
          <a:prstGeom prst="rect">
            <a:avLst/>
          </a:prstGeom>
          <a:extLst>
            <a:ext uri="{C572A759-6A51-4108-AA02-DFA0A04FC94B}">
              <ma14:wrappingTextBoxFlag xmlns:ma14="http://schemas.microsoft.com/office/mac/drawingml/2011/main" xmlns="" val="1"/>
            </a:ext>
          </a:extLst>
        </p:spPr>
        <p:txBody>
          <a:bodyPr>
            <a:normAutofit/>
          </a:bodyPr>
          <a:lstStyle>
            <a:lvl1pPr marL="0" marR="0" indent="0" algn="l" defTabSz="647700" rtl="0" eaLnBrk="1" latinLnBrk="0" hangingPunct="1">
              <a:lnSpc>
                <a:spcPct val="100000"/>
              </a:lnSpc>
              <a:spcBef>
                <a:spcPts val="0"/>
              </a:spcBef>
              <a:spcAft>
                <a:spcPts val="0"/>
              </a:spcAft>
              <a:buClrTx/>
              <a:buSzTx/>
              <a:buFontTx/>
              <a:buNone/>
              <a:tabLst/>
              <a:defRPr sz="3400" b="0" i="0" u="none" strike="noStrike" cap="none" spc="300" baseline="0">
                <a:ln>
                  <a:noFill/>
                </a:ln>
                <a:solidFill>
                  <a:srgbClr val="1D355E"/>
                </a:solidFill>
                <a:uFillTx/>
                <a:latin typeface="Avenir LT Std 55 Roman"/>
                <a:ea typeface="Avenir LT Std 55 Roman"/>
                <a:cs typeface="Avenir LT Std 55 Roman"/>
                <a:sym typeface="Avenir LT Std 55 Roman"/>
              </a:defRPr>
            </a:lvl1pPr>
            <a:lvl2pPr marL="79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2pPr>
            <a:lvl3pPr marL="130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3pPr>
            <a:lvl4pPr marL="181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4pPr>
            <a:lvl5pPr marL="2322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5pPr>
            <a:lvl6pPr marL="2830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6pPr>
            <a:lvl7pPr marL="333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7pPr>
            <a:lvl8pPr marL="384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8pPr>
            <a:lvl9pPr marL="435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9pPr>
          </a:lstStyle>
          <a:p>
            <a:endParaRPr lang="it-IT" dirty="0"/>
          </a:p>
        </p:txBody>
      </p:sp>
    </p:spTree>
    <p:extLst>
      <p:ext uri="{BB962C8B-B14F-4D97-AF65-F5344CB8AC3E}">
        <p14:creationId xmlns:p14="http://schemas.microsoft.com/office/powerpoint/2010/main" val="1975257211"/>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A9881-3EDE-E5ED-FABF-46206685BF21}"/>
            </a:ext>
          </a:extLst>
        </p:cNvPr>
        <p:cNvGrpSpPr/>
        <p:nvPr/>
      </p:nvGrpSpPr>
      <p:grpSpPr>
        <a:xfrm>
          <a:off x="0" y="0"/>
          <a:ext cx="0" cy="0"/>
          <a:chOff x="0" y="0"/>
          <a:chExt cx="0" cy="0"/>
        </a:xfrm>
      </p:grpSpPr>
      <p:sp>
        <p:nvSpPr>
          <p:cNvPr id="3" name="Titolo 2">
            <a:extLst>
              <a:ext uri="{FF2B5EF4-FFF2-40B4-BE49-F238E27FC236}">
                <a16:creationId xmlns:a16="http://schemas.microsoft.com/office/drawing/2014/main" id="{B2708D2C-A84D-9FF5-BD3B-6C2E3221EC79}"/>
              </a:ext>
            </a:extLst>
          </p:cNvPr>
          <p:cNvSpPr>
            <a:spLocks noGrp="1"/>
          </p:cNvSpPr>
          <p:nvPr>
            <p:ph type="title"/>
          </p:nvPr>
        </p:nvSpPr>
        <p:spPr>
          <a:xfrm>
            <a:off x="310551" y="1230284"/>
            <a:ext cx="23136045" cy="1029838"/>
          </a:xfrm>
        </p:spPr>
        <p:txBody>
          <a:bodyPr>
            <a:normAutofit/>
          </a:bodyPr>
          <a:lstStyle/>
          <a:p>
            <a:pPr algn="ctr"/>
            <a:r>
              <a:rPr lang="it-IT" sz="5400" dirty="0"/>
              <a:t>MONITORAGGIO ATTIVITA’ e PROGRAMMAZIONE FORMAZIONE 2025-2026</a:t>
            </a:r>
          </a:p>
        </p:txBody>
      </p:sp>
      <p:sp>
        <p:nvSpPr>
          <p:cNvPr id="2" name="Segnaposto testo 1">
            <a:extLst>
              <a:ext uri="{FF2B5EF4-FFF2-40B4-BE49-F238E27FC236}">
                <a16:creationId xmlns:a16="http://schemas.microsoft.com/office/drawing/2014/main" id="{1811BDD7-8B58-1E43-34CB-DFE7934671C9}"/>
              </a:ext>
            </a:extLst>
          </p:cNvPr>
          <p:cNvSpPr>
            <a:spLocks noGrp="1"/>
          </p:cNvSpPr>
          <p:nvPr>
            <p:ph type="body" sz="quarter" idx="1"/>
          </p:nvPr>
        </p:nvSpPr>
        <p:spPr>
          <a:xfrm>
            <a:off x="603849" y="2536167"/>
            <a:ext cx="22497691" cy="9264769"/>
          </a:xfrm>
        </p:spPr>
        <p:txBody>
          <a:bodyPr>
            <a:normAutofit/>
          </a:bodyPr>
          <a:lstStyle/>
          <a:p>
            <a:pPr algn="just"/>
            <a:endParaRPr lang="it-IT" dirty="0"/>
          </a:p>
          <a:p>
            <a:pPr algn="just"/>
            <a:r>
              <a:rPr lang="it-IT" sz="4000" dirty="0"/>
              <a:t>Criteri per la programmazione delle attività formative:</a:t>
            </a:r>
          </a:p>
          <a:p>
            <a:pPr algn="just"/>
            <a:endParaRPr lang="it-IT" sz="4000" dirty="0"/>
          </a:p>
          <a:p>
            <a:pPr marL="457200" indent="-457200" algn="just">
              <a:buFont typeface="Arial" panose="020B0604020202020204" pitchFamily="34" charset="0"/>
              <a:buChar char="•"/>
            </a:pPr>
            <a:r>
              <a:rPr lang="it-IT" sz="4000" dirty="0"/>
              <a:t>Nuove iniziative proposte dai Responsabili di Struttura, dai Dirigenti e dal Direttore Generale</a:t>
            </a:r>
          </a:p>
          <a:p>
            <a:pPr marL="457200" indent="-457200" algn="just">
              <a:buFont typeface="Arial" panose="020B0604020202020204" pitchFamily="34" charset="0"/>
              <a:buChar char="•"/>
            </a:pPr>
            <a:endParaRPr lang="it-IT" sz="4000" dirty="0"/>
          </a:p>
          <a:p>
            <a:pPr marL="457200" indent="-457200" algn="just">
              <a:buFont typeface="Arial" panose="020B0604020202020204" pitchFamily="34" charset="0"/>
              <a:buChar char="•"/>
            </a:pPr>
            <a:r>
              <a:rPr lang="it-IT" sz="4000" dirty="0"/>
              <a:t>Esigenze formative emerse dall’analisi dei questionari di valutazione del gradimento di corsi svolti (processo formativo circolare)</a:t>
            </a:r>
          </a:p>
          <a:p>
            <a:pPr marL="457200" indent="-457200" algn="just">
              <a:buFont typeface="Arial" panose="020B0604020202020204" pitchFamily="34" charset="0"/>
              <a:buChar char="•"/>
            </a:pPr>
            <a:endParaRPr lang="it-IT" sz="4000" dirty="0"/>
          </a:p>
          <a:p>
            <a:pPr marL="457200" indent="-457200" algn="just">
              <a:buFont typeface="Arial" panose="020B0604020202020204" pitchFamily="34" charset="0"/>
              <a:buChar char="•"/>
            </a:pPr>
            <a:r>
              <a:rPr lang="it-IT" sz="4000" dirty="0"/>
              <a:t>Rapporto aggregato dei questionari di valutazione dell’analisi dei bisogni formativi del personale</a:t>
            </a:r>
          </a:p>
          <a:p>
            <a:pPr algn="just"/>
            <a:endParaRPr lang="it-IT" sz="4000" dirty="0"/>
          </a:p>
          <a:p>
            <a:pPr marL="457200" indent="-457200">
              <a:buFont typeface="Arial" panose="020B0604020202020204" pitchFamily="34" charset="0"/>
              <a:buChar char="•"/>
            </a:pPr>
            <a:endParaRPr lang="it-IT" dirty="0"/>
          </a:p>
          <a:p>
            <a:pPr marL="457200" indent="-457200">
              <a:buFont typeface="Arial" panose="020B0604020202020204" pitchFamily="34" charset="0"/>
              <a:buChar char="•"/>
            </a:pPr>
            <a:endParaRPr lang="it-IT" dirty="0"/>
          </a:p>
        </p:txBody>
      </p:sp>
      <p:sp>
        <p:nvSpPr>
          <p:cNvPr id="7" name="Indice">
            <a:extLst>
              <a:ext uri="{FF2B5EF4-FFF2-40B4-BE49-F238E27FC236}">
                <a16:creationId xmlns:a16="http://schemas.microsoft.com/office/drawing/2014/main" id="{B19E376F-6E27-838C-CEDB-11D0FCE73C31}"/>
              </a:ext>
            </a:extLst>
          </p:cNvPr>
          <p:cNvSpPr txBox="1">
            <a:spLocks/>
          </p:cNvSpPr>
          <p:nvPr/>
        </p:nvSpPr>
        <p:spPr>
          <a:xfrm>
            <a:off x="799381" y="2536167"/>
            <a:ext cx="21146219" cy="7681960"/>
          </a:xfrm>
          <a:prstGeom prst="rect">
            <a:avLst/>
          </a:prstGeom>
          <a:extLst>
            <a:ext uri="{C572A759-6A51-4108-AA02-DFA0A04FC94B}">
              <ma14:wrappingTextBoxFlag xmlns="" xmlns:ma14="http://schemas.microsoft.com/office/mac/drawingml/2011/main" val="1"/>
            </a:ext>
          </a:extLst>
        </p:spPr>
        <p:txBody>
          <a:bodyPr>
            <a:normAutofit/>
          </a:bodyPr>
          <a:lstStyle>
            <a:lvl1pPr marL="0" marR="0" indent="0" algn="l" defTabSz="647700" rtl="0" eaLnBrk="1" latinLnBrk="0" hangingPunct="1">
              <a:lnSpc>
                <a:spcPct val="100000"/>
              </a:lnSpc>
              <a:spcBef>
                <a:spcPts val="0"/>
              </a:spcBef>
              <a:spcAft>
                <a:spcPts val="0"/>
              </a:spcAft>
              <a:buClrTx/>
              <a:buSzTx/>
              <a:buFontTx/>
              <a:buNone/>
              <a:tabLst/>
              <a:defRPr sz="3400" b="0" i="0" u="none" strike="noStrike" cap="none" spc="300" baseline="0">
                <a:ln>
                  <a:noFill/>
                </a:ln>
                <a:solidFill>
                  <a:srgbClr val="1D355E"/>
                </a:solidFill>
                <a:uFillTx/>
                <a:latin typeface="Avenir LT Std 55 Roman"/>
                <a:ea typeface="Avenir LT Std 55 Roman"/>
                <a:cs typeface="Avenir LT Std 55 Roman"/>
                <a:sym typeface="Avenir LT Std 55 Roman"/>
              </a:defRPr>
            </a:lvl1pPr>
            <a:lvl2pPr marL="79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2pPr>
            <a:lvl3pPr marL="130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3pPr>
            <a:lvl4pPr marL="181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4pPr>
            <a:lvl5pPr marL="2322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5pPr>
            <a:lvl6pPr marL="2830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6pPr>
            <a:lvl7pPr marL="333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7pPr>
            <a:lvl8pPr marL="384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8pPr>
            <a:lvl9pPr marL="435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9pPr>
          </a:lstStyle>
          <a:p>
            <a:endParaRPr lang="it-IT" dirty="0"/>
          </a:p>
        </p:txBody>
      </p:sp>
    </p:spTree>
    <p:extLst>
      <p:ext uri="{BB962C8B-B14F-4D97-AF65-F5344CB8AC3E}">
        <p14:creationId xmlns:p14="http://schemas.microsoft.com/office/powerpoint/2010/main" val="4273653857"/>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4BB80-B1EA-72A4-5FBF-40409778A220}"/>
            </a:ext>
          </a:extLst>
        </p:cNvPr>
        <p:cNvGrpSpPr/>
        <p:nvPr/>
      </p:nvGrpSpPr>
      <p:grpSpPr>
        <a:xfrm>
          <a:off x="0" y="0"/>
          <a:ext cx="0" cy="0"/>
          <a:chOff x="0" y="0"/>
          <a:chExt cx="0" cy="0"/>
        </a:xfrm>
      </p:grpSpPr>
      <p:sp>
        <p:nvSpPr>
          <p:cNvPr id="3" name="Titolo 2">
            <a:extLst>
              <a:ext uri="{FF2B5EF4-FFF2-40B4-BE49-F238E27FC236}">
                <a16:creationId xmlns:a16="http://schemas.microsoft.com/office/drawing/2014/main" id="{93B08ECE-3CF5-BCC3-A45B-5A2F1BC5B2C0}"/>
              </a:ext>
            </a:extLst>
          </p:cNvPr>
          <p:cNvSpPr>
            <a:spLocks noGrp="1"/>
          </p:cNvSpPr>
          <p:nvPr>
            <p:ph type="title"/>
          </p:nvPr>
        </p:nvSpPr>
        <p:spPr>
          <a:xfrm>
            <a:off x="1190446" y="569344"/>
            <a:ext cx="21721314" cy="2398144"/>
          </a:xfrm>
        </p:spPr>
        <p:txBody>
          <a:bodyPr>
            <a:noAutofit/>
          </a:bodyPr>
          <a:lstStyle/>
          <a:p>
            <a:pPr algn="ctr"/>
            <a:r>
              <a:rPr lang="it-IT" sz="4800" dirty="0"/>
              <a:t>ANALISI DEI BISOGNI FORMATIVI DEL PERSONALE TECNICO AMMINISTRATIVO E CEL DELL’ATENEO - SETTEMBRE-OTTOBRE 2024 </a:t>
            </a:r>
            <a:br>
              <a:rPr lang="it-IT" sz="4800" dirty="0"/>
            </a:br>
            <a:r>
              <a:rPr lang="it-IT" sz="4000" dirty="0"/>
              <a:t>(Questionario di valutazione dell’analisi dei bisogni formativi del personale)</a:t>
            </a:r>
          </a:p>
        </p:txBody>
      </p:sp>
      <p:sp>
        <p:nvSpPr>
          <p:cNvPr id="8" name="CasellaDiTesto 7">
            <a:extLst>
              <a:ext uri="{FF2B5EF4-FFF2-40B4-BE49-F238E27FC236}">
                <a16:creationId xmlns:a16="http://schemas.microsoft.com/office/drawing/2014/main" id="{BC0E35C3-3661-C734-5404-60044C79EA75}"/>
              </a:ext>
            </a:extLst>
          </p:cNvPr>
          <p:cNvSpPr txBox="1"/>
          <p:nvPr/>
        </p:nvSpPr>
        <p:spPr>
          <a:xfrm>
            <a:off x="6336102" y="6282978"/>
            <a:ext cx="12672204" cy="9541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endParaRPr lang="it-IT" sz="2800" b="0" i="0" u="none" strike="noStrike" baseline="0" dirty="0">
              <a:solidFill>
                <a:srgbClr val="000000"/>
              </a:solidFill>
              <a:latin typeface="Calibri" panose="020F0502020204030204" pitchFamily="34" charset="0"/>
            </a:endParaRPr>
          </a:p>
          <a:p>
            <a:r>
              <a:rPr lang="it-IT" sz="2800" b="0" i="0" u="none" strike="noStrike" baseline="0" dirty="0">
                <a:solidFill>
                  <a:srgbClr val="000000"/>
                </a:solidFill>
                <a:latin typeface="Calibri" panose="020F0502020204030204" pitchFamily="34" charset="0"/>
              </a:rPr>
              <a:t> </a:t>
            </a:r>
            <a:endParaRPr lang="it-IT" dirty="0"/>
          </a:p>
        </p:txBody>
      </p:sp>
      <p:sp>
        <p:nvSpPr>
          <p:cNvPr id="10" name="CasellaDiTesto 9">
            <a:extLst>
              <a:ext uri="{FF2B5EF4-FFF2-40B4-BE49-F238E27FC236}">
                <a16:creationId xmlns:a16="http://schemas.microsoft.com/office/drawing/2014/main" id="{813A88F5-4450-4DB1-B8A7-6E69D6DB1A39}"/>
              </a:ext>
            </a:extLst>
          </p:cNvPr>
          <p:cNvSpPr txBox="1"/>
          <p:nvPr/>
        </p:nvSpPr>
        <p:spPr>
          <a:xfrm>
            <a:off x="983410" y="3381555"/>
            <a:ext cx="22152635" cy="87100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r>
              <a:rPr lang="it-IT" sz="4000" spc="306" dirty="0">
                <a:solidFill>
                  <a:srgbClr val="1D355E"/>
                </a:solidFill>
                <a:latin typeface="Avenir LT Std 55 Roman"/>
                <a:sym typeface="Avenir LT Std 55 Roman"/>
              </a:rPr>
              <a:t>La rilevazione del fabbisogno formativo, collegato al conseguimento degli obiettivi strategici e operativi di Ateneo, è fondamentale per la programmazione delle attività formative. Il Piano di Formazione annuale è costantemente monitorato rispetto ai tempi, agli standard di qualità richiesti, alle risorse finanziarie disponibili e alle variazioni di contesto. </a:t>
            </a:r>
          </a:p>
          <a:p>
            <a:pPr algn="just"/>
            <a:r>
              <a:rPr lang="it-IT" sz="4000" spc="306" dirty="0">
                <a:solidFill>
                  <a:srgbClr val="1D355E"/>
                </a:solidFill>
                <a:latin typeface="Avenir LT Std 55 Roman"/>
                <a:sym typeface="Avenir LT Std 55 Roman"/>
              </a:rPr>
              <a:t>La rilevazione, svolta attraverso un questionario, ha coinvolto tutto il personale tecnico amministrativo in servizio sia a tempo indeterminato che determinato, nonché i CEL e i Dirigenti. Il personale è stato invitato ad esprimere direttamente le proprie esigenze formative all’interno delle diverse aree tematiche, articolate in più eventi formativi. Per ogni area tematica è stato previsto uno spazio per altre proposte, per poter esprimere ulteriori esigenze formative, non previste nell’elenco predefinito.</a:t>
            </a:r>
          </a:p>
          <a:p>
            <a:pPr algn="just"/>
            <a:endParaRPr lang="it-IT" sz="4000" spc="306" dirty="0">
              <a:solidFill>
                <a:srgbClr val="1D355E"/>
              </a:solidFill>
              <a:latin typeface="Avenir LT Std 55 Roman"/>
              <a:sym typeface="Avenir LT Std 55 Roman"/>
            </a:endParaRPr>
          </a:p>
          <a:p>
            <a:pPr algn="just"/>
            <a:r>
              <a:rPr lang="it-IT" sz="4000" spc="306" dirty="0">
                <a:solidFill>
                  <a:srgbClr val="1D355E"/>
                </a:solidFill>
                <a:latin typeface="Avenir LT Std 55 Roman"/>
                <a:sym typeface="Avenir LT Std 55 Roman"/>
              </a:rPr>
              <a:t>Il questionario è stato compilato da 229 su 684 dipendenti coinvolti, con una percentuale di risposta pari al 33,48% (risultati su Pagina Formazione)</a:t>
            </a:r>
          </a:p>
        </p:txBody>
      </p:sp>
    </p:spTree>
    <p:extLst>
      <p:ext uri="{BB962C8B-B14F-4D97-AF65-F5344CB8AC3E}">
        <p14:creationId xmlns:p14="http://schemas.microsoft.com/office/powerpoint/2010/main" val="194561294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Titolo principale"/>
          <p:cNvSpPr txBox="1">
            <a:spLocks noGrp="1"/>
          </p:cNvSpPr>
          <p:nvPr>
            <p:ph type="title"/>
          </p:nvPr>
        </p:nvSpPr>
        <p:spPr>
          <a:xfrm>
            <a:off x="2511188" y="-931367"/>
            <a:ext cx="17182531" cy="4083999"/>
          </a:xfrm>
        </p:spPr>
        <p:txBody>
          <a:bodyPr/>
          <a:lstStyle>
            <a:lvl1pPr>
              <a:defRPr spc="200"/>
            </a:lvl1pPr>
          </a:lstStyle>
          <a:p>
            <a:pPr algn="ctr"/>
            <a:r>
              <a:rPr lang="it-IT" dirty="0"/>
              <a:t>Rapporto conclusivo dell’attività formativa 2024</a:t>
            </a:r>
          </a:p>
        </p:txBody>
      </p:sp>
      <p:sp>
        <p:nvSpPr>
          <p:cNvPr id="185" name="Indice"/>
          <p:cNvSpPr txBox="1">
            <a:spLocks noGrp="1"/>
          </p:cNvSpPr>
          <p:nvPr>
            <p:ph type="body" idx="4294967295"/>
          </p:nvPr>
        </p:nvSpPr>
        <p:spPr>
          <a:xfrm>
            <a:off x="2606722" y="3848669"/>
            <a:ext cx="16786747" cy="7219665"/>
          </a:xfrm>
          <a:prstGeom prst="rect">
            <a:avLst/>
          </a:prstGeom>
          <a:extLst>
            <a:ext uri="{C572A759-6A51-4108-AA02-DFA0A04FC94B}">
              <ma14:wrappingTextBoxFlag xmlns:ma14="http://schemas.microsoft.com/office/mac/drawingml/2011/main" xmlns="" val="1"/>
            </a:ext>
          </a:extLst>
        </p:spPr>
        <p:txBody>
          <a:bodyPr>
            <a:normAutofit/>
          </a:bodyPr>
          <a:lstStyle>
            <a:lvl1pPr marL="0" indent="0" algn="l">
              <a:buClrTx/>
              <a:buSzTx/>
              <a:buNone/>
              <a:defRPr sz="3400" cap="none" spc="300">
                <a:latin typeface="Avenir LT Std 55 Roman"/>
                <a:ea typeface="Avenir LT Std 55 Roman"/>
                <a:cs typeface="Avenir LT Std 55 Roman"/>
                <a:sym typeface="Avenir LT Std 55 Roman"/>
              </a:defRPr>
            </a:lvl1pPr>
          </a:lstStyle>
          <a:p>
            <a:endParaRPr lang="it-IT" dirty="0"/>
          </a:p>
          <a:p>
            <a:pPr algn="just"/>
            <a:r>
              <a:rPr lang="it-IT" sz="4400" dirty="0"/>
              <a:t>Per il personale </a:t>
            </a:r>
            <a:r>
              <a:rPr lang="it-IT" sz="4400" dirty="0" err="1"/>
              <a:t>t.a</a:t>
            </a:r>
            <a:r>
              <a:rPr lang="it-IT" sz="4400" dirty="0"/>
              <a:t>: complessivamente sono stati svolti 290 corsi (sia corsi interni organizzati dall’Ateneo sia corsi esterni con altri enti di formazione) per un totale di 2.255 ore di formazione nelle diverse aree tematiche per 3830 partecipanti.</a:t>
            </a:r>
          </a:p>
          <a:p>
            <a:pPr algn="just"/>
            <a:endParaRPr lang="it-IT" sz="4400" dirty="0"/>
          </a:p>
          <a:p>
            <a:pPr algn="just"/>
            <a:r>
              <a:rPr lang="it-IT" sz="4400" dirty="0"/>
              <a:t>Per il personale docente: complessivamente sono stati svolti 28 corsi a cui hanno partecipato 192 docenti. </a:t>
            </a:r>
          </a:p>
          <a:p>
            <a:endParaRPr lang="it-IT" sz="4400" dirty="0"/>
          </a:p>
          <a:p>
            <a:endParaRPr lang="it-IT" dirty="0"/>
          </a:p>
          <a:p>
            <a:endParaRPr lang="it-IT" dirty="0"/>
          </a:p>
          <a:p>
            <a:endParaRPr dirty="0"/>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176C7-3A37-C3FA-CF1D-F3847D2FA8D9}"/>
            </a:ext>
          </a:extLst>
        </p:cNvPr>
        <p:cNvGrpSpPr/>
        <p:nvPr/>
      </p:nvGrpSpPr>
      <p:grpSpPr>
        <a:xfrm>
          <a:off x="0" y="0"/>
          <a:ext cx="0" cy="0"/>
          <a:chOff x="0" y="0"/>
          <a:chExt cx="0" cy="0"/>
        </a:xfrm>
      </p:grpSpPr>
      <p:sp>
        <p:nvSpPr>
          <p:cNvPr id="3" name="Titolo 2">
            <a:extLst>
              <a:ext uri="{FF2B5EF4-FFF2-40B4-BE49-F238E27FC236}">
                <a16:creationId xmlns:a16="http://schemas.microsoft.com/office/drawing/2014/main" id="{8A407E03-3449-F4AA-5C57-7741E05E1E68}"/>
              </a:ext>
            </a:extLst>
          </p:cNvPr>
          <p:cNvSpPr>
            <a:spLocks noGrp="1"/>
          </p:cNvSpPr>
          <p:nvPr>
            <p:ph type="title"/>
          </p:nvPr>
        </p:nvSpPr>
        <p:spPr>
          <a:xfrm>
            <a:off x="1449238" y="1230283"/>
            <a:ext cx="21462521" cy="2185777"/>
          </a:xfrm>
        </p:spPr>
        <p:txBody>
          <a:bodyPr>
            <a:noAutofit/>
          </a:bodyPr>
          <a:lstStyle/>
          <a:p>
            <a:pPr algn="ctr"/>
            <a:r>
              <a:rPr lang="it-IT" sz="4800" dirty="0"/>
              <a:t>ANALISI DEI BISOGNI FORMATIVI DEL PERSONALE DOCENTE DELL’ATENEO  MARZO 2024 </a:t>
            </a:r>
            <a:br>
              <a:rPr lang="it-IT" sz="4800" dirty="0"/>
            </a:br>
            <a:r>
              <a:rPr lang="it-IT" sz="4000" dirty="0"/>
              <a:t>(Questionario di valutazione dell’analisi dei bisogni formativi del personale)</a:t>
            </a:r>
          </a:p>
        </p:txBody>
      </p:sp>
      <p:sp>
        <p:nvSpPr>
          <p:cNvPr id="8" name="CasellaDiTesto 7">
            <a:extLst>
              <a:ext uri="{FF2B5EF4-FFF2-40B4-BE49-F238E27FC236}">
                <a16:creationId xmlns:a16="http://schemas.microsoft.com/office/drawing/2014/main" id="{1F00BF36-4812-F597-9DD9-7C154E85C11A}"/>
              </a:ext>
            </a:extLst>
          </p:cNvPr>
          <p:cNvSpPr txBox="1"/>
          <p:nvPr/>
        </p:nvSpPr>
        <p:spPr>
          <a:xfrm>
            <a:off x="6336102" y="6282978"/>
            <a:ext cx="12672204" cy="9541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endParaRPr lang="it-IT" sz="2800" b="0" i="0" u="none" strike="noStrike" baseline="0" dirty="0">
              <a:solidFill>
                <a:srgbClr val="000000"/>
              </a:solidFill>
              <a:latin typeface="Calibri" panose="020F0502020204030204" pitchFamily="34" charset="0"/>
            </a:endParaRPr>
          </a:p>
          <a:p>
            <a:r>
              <a:rPr lang="it-IT" sz="2800" b="0" i="0" u="none" strike="noStrike" baseline="0" dirty="0">
                <a:solidFill>
                  <a:srgbClr val="000000"/>
                </a:solidFill>
                <a:latin typeface="Calibri" panose="020F0502020204030204" pitchFamily="34" charset="0"/>
              </a:rPr>
              <a:t> </a:t>
            </a:r>
            <a:endParaRPr lang="it-IT" dirty="0"/>
          </a:p>
        </p:txBody>
      </p:sp>
      <p:sp>
        <p:nvSpPr>
          <p:cNvPr id="10" name="CasellaDiTesto 9">
            <a:extLst>
              <a:ext uri="{FF2B5EF4-FFF2-40B4-BE49-F238E27FC236}">
                <a16:creationId xmlns:a16="http://schemas.microsoft.com/office/drawing/2014/main" id="{85F1D1F8-77FE-91C0-7411-017080974B6D}"/>
              </a:ext>
            </a:extLst>
          </p:cNvPr>
          <p:cNvSpPr txBox="1"/>
          <p:nvPr/>
        </p:nvSpPr>
        <p:spPr>
          <a:xfrm>
            <a:off x="1190445" y="3812875"/>
            <a:ext cx="21721314" cy="71342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lnSpc>
                <a:spcPct val="105000"/>
              </a:lnSpc>
              <a:buNone/>
            </a:pPr>
            <a:r>
              <a:rPr lang="it-IT" sz="4400" spc="306" dirty="0">
                <a:solidFill>
                  <a:srgbClr val="1D355E"/>
                </a:solidFill>
                <a:latin typeface="Avenir LT Std 55 Roman"/>
              </a:rPr>
              <a:t>La rilevazione ha coinvolto tutto il personale docente e ricercatore in servizio sia a tempo indeterminato che determinato. Il personale è stato invitato ad esprimere direttamente le proprie esigenze formative all’interno delle diverse aree tematiche proposte nel questionario, articolate in più eventi formativi.</a:t>
            </a:r>
          </a:p>
          <a:p>
            <a:pPr algn="just">
              <a:lnSpc>
                <a:spcPct val="105000"/>
              </a:lnSpc>
              <a:buNone/>
            </a:pPr>
            <a:r>
              <a:rPr lang="it-IT" sz="4400" spc="306" dirty="0">
                <a:solidFill>
                  <a:srgbClr val="1D355E"/>
                </a:solidFill>
                <a:latin typeface="Avenir LT Std 55 Roman"/>
              </a:rPr>
              <a:t>Inoltre, in ogni area tematica è stato previsto uno spazio per ulteriori proposte, in cui ciascuno ha avuto la possibilità di esprimere altre esigenze formative, non già previste nell’elenco predefinito.</a:t>
            </a:r>
          </a:p>
          <a:p>
            <a:pPr algn="just">
              <a:lnSpc>
                <a:spcPct val="105000"/>
              </a:lnSpc>
              <a:buNone/>
            </a:pPr>
            <a:r>
              <a:rPr lang="it-IT" sz="4400" spc="306" dirty="0">
                <a:solidFill>
                  <a:srgbClr val="1D355E"/>
                </a:solidFill>
                <a:latin typeface="Avenir LT Std 55 Roman"/>
              </a:rPr>
              <a:t> </a:t>
            </a:r>
          </a:p>
          <a:p>
            <a:pPr algn="just">
              <a:buNone/>
            </a:pPr>
            <a:r>
              <a:rPr lang="it-IT" sz="4400" spc="306" dirty="0">
                <a:solidFill>
                  <a:srgbClr val="1D355E"/>
                </a:solidFill>
                <a:latin typeface="Avenir LT Std 55 Roman"/>
              </a:rPr>
              <a:t>I questionari analizzati sono stati in totale 117 (percentuale di risposta del 15,70% -</a:t>
            </a:r>
            <a:r>
              <a:rPr lang="it-IT" sz="4400" spc="306" dirty="0">
                <a:solidFill>
                  <a:srgbClr val="1D355E"/>
                </a:solidFill>
                <a:latin typeface="Avenir LT Std 55 Roman"/>
                <a:sym typeface="Avenir LT Std 55 Roman"/>
              </a:rPr>
              <a:t> risultati su Pagina Formazione)</a:t>
            </a:r>
          </a:p>
        </p:txBody>
      </p:sp>
    </p:spTree>
    <p:extLst>
      <p:ext uri="{BB962C8B-B14F-4D97-AF65-F5344CB8AC3E}">
        <p14:creationId xmlns:p14="http://schemas.microsoft.com/office/powerpoint/2010/main" val="1715421145"/>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dice">
            <a:extLst>
              <a:ext uri="{FF2B5EF4-FFF2-40B4-BE49-F238E27FC236}">
                <a16:creationId xmlns:a16="http://schemas.microsoft.com/office/drawing/2014/main" id="{9ABB61E4-7D48-1346-8589-9673777928A3}"/>
              </a:ext>
            </a:extLst>
          </p:cNvPr>
          <p:cNvSpPr txBox="1">
            <a:spLocks/>
          </p:cNvSpPr>
          <p:nvPr/>
        </p:nvSpPr>
        <p:spPr>
          <a:xfrm>
            <a:off x="3784920" y="3218687"/>
            <a:ext cx="18160680" cy="6999439"/>
          </a:xfrm>
          <a:prstGeom prst="rect">
            <a:avLst/>
          </a:prstGeom>
          <a:extLst>
            <a:ext uri="{C572A759-6A51-4108-AA02-DFA0A04FC94B}">
              <ma14:wrappingTextBoxFlag xmlns:ma14="http://schemas.microsoft.com/office/mac/drawingml/2011/main" xmlns="" val="1"/>
            </a:ext>
          </a:extLst>
        </p:spPr>
        <p:txBody>
          <a:bodyPr>
            <a:normAutofit/>
          </a:bodyPr>
          <a:lstStyle>
            <a:lvl1pPr marL="0" marR="0" indent="0" algn="l" defTabSz="647700" rtl="0" eaLnBrk="1" latinLnBrk="0" hangingPunct="1">
              <a:lnSpc>
                <a:spcPct val="100000"/>
              </a:lnSpc>
              <a:spcBef>
                <a:spcPts val="0"/>
              </a:spcBef>
              <a:spcAft>
                <a:spcPts val="0"/>
              </a:spcAft>
              <a:buClrTx/>
              <a:buSzTx/>
              <a:buFontTx/>
              <a:buNone/>
              <a:tabLst/>
              <a:defRPr sz="3400" b="0" i="0" u="none" strike="noStrike" cap="none" spc="300" baseline="0">
                <a:ln>
                  <a:noFill/>
                </a:ln>
                <a:solidFill>
                  <a:srgbClr val="1D355E"/>
                </a:solidFill>
                <a:uFillTx/>
                <a:latin typeface="Avenir LT Std 55 Roman"/>
                <a:ea typeface="Avenir LT Std 55 Roman"/>
                <a:cs typeface="Avenir LT Std 55 Roman"/>
                <a:sym typeface="Avenir LT Std 55 Roman"/>
              </a:defRPr>
            </a:lvl1pPr>
            <a:lvl2pPr marL="79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2pPr>
            <a:lvl3pPr marL="130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3pPr>
            <a:lvl4pPr marL="181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4pPr>
            <a:lvl5pPr marL="2322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5pPr>
            <a:lvl6pPr marL="2830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6pPr>
            <a:lvl7pPr marL="333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7pPr>
            <a:lvl8pPr marL="384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8pPr>
            <a:lvl9pPr marL="435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9pPr>
          </a:lstStyle>
          <a:p>
            <a:endParaRPr lang="it-IT" dirty="0"/>
          </a:p>
        </p:txBody>
      </p:sp>
      <p:graphicFrame>
        <p:nvGraphicFramePr>
          <p:cNvPr id="2" name="Tabella 1">
            <a:extLst>
              <a:ext uri="{FF2B5EF4-FFF2-40B4-BE49-F238E27FC236}">
                <a16:creationId xmlns:a16="http://schemas.microsoft.com/office/drawing/2014/main" id="{0EF1C9B9-BF54-5007-7D55-CFCFFD65CBAB}"/>
              </a:ext>
            </a:extLst>
          </p:cNvPr>
          <p:cNvGraphicFramePr>
            <a:graphicFrameLocks noGrp="1"/>
          </p:cNvGraphicFramePr>
          <p:nvPr>
            <p:extLst>
              <p:ext uri="{D42A27DB-BD31-4B8C-83A1-F6EECF244321}">
                <p14:modId xmlns:p14="http://schemas.microsoft.com/office/powerpoint/2010/main" val="2290717962"/>
              </p:ext>
            </p:extLst>
          </p:nvPr>
        </p:nvGraphicFramePr>
        <p:xfrm>
          <a:off x="690112" y="241540"/>
          <a:ext cx="23205057" cy="11869946"/>
        </p:xfrm>
        <a:graphic>
          <a:graphicData uri="http://schemas.openxmlformats.org/drawingml/2006/table">
            <a:tbl>
              <a:tblPr>
                <a:tableStyleId>{5940675A-B579-460E-94D1-54222C63F5DA}</a:tableStyleId>
              </a:tblPr>
              <a:tblGrid>
                <a:gridCol w="7511254">
                  <a:extLst>
                    <a:ext uri="{9D8B030D-6E8A-4147-A177-3AD203B41FA5}">
                      <a16:colId xmlns:a16="http://schemas.microsoft.com/office/drawing/2014/main" val="146257812"/>
                    </a:ext>
                  </a:extLst>
                </a:gridCol>
                <a:gridCol w="9950506">
                  <a:extLst>
                    <a:ext uri="{9D8B030D-6E8A-4147-A177-3AD203B41FA5}">
                      <a16:colId xmlns:a16="http://schemas.microsoft.com/office/drawing/2014/main" val="2379762967"/>
                    </a:ext>
                  </a:extLst>
                </a:gridCol>
                <a:gridCol w="5696552">
                  <a:extLst>
                    <a:ext uri="{9D8B030D-6E8A-4147-A177-3AD203B41FA5}">
                      <a16:colId xmlns:a16="http://schemas.microsoft.com/office/drawing/2014/main" val="3133396364"/>
                    </a:ext>
                  </a:extLst>
                </a:gridCol>
                <a:gridCol w="46745">
                  <a:extLst>
                    <a:ext uri="{9D8B030D-6E8A-4147-A177-3AD203B41FA5}">
                      <a16:colId xmlns:a16="http://schemas.microsoft.com/office/drawing/2014/main" val="1235512233"/>
                    </a:ext>
                  </a:extLst>
                </a:gridCol>
              </a:tblGrid>
              <a:tr h="680620">
                <a:tc gridSpan="3">
                  <a:txBody>
                    <a:bodyPr/>
                    <a:lstStyle/>
                    <a:p>
                      <a:pPr algn="ctr" fontAlgn="ctr"/>
                      <a:r>
                        <a:rPr lang="it-IT" sz="3200" u="none" strike="noStrike" dirty="0">
                          <a:solidFill>
                            <a:srgbClr val="FF0000"/>
                          </a:solidFill>
                          <a:effectLst/>
                        </a:rPr>
                        <a:t>PIANO DI FORMAZIONE 2025-2026 per il Personale TA e CEL Università degli Studi di Trieste</a:t>
                      </a:r>
                      <a:endParaRPr lang="it-IT" sz="3200" b="1" i="0" u="none" strike="noStrike" dirty="0">
                        <a:solidFill>
                          <a:srgbClr val="FF0000"/>
                        </a:solidFill>
                        <a:effectLst/>
                        <a:latin typeface="Calibri" panose="020F0502020204030204" pitchFamily="34" charset="0"/>
                      </a:endParaRPr>
                    </a:p>
                  </a:txBody>
                  <a:tcPr marL="9525" marR="9525" marT="9525" marB="0" anchor="ctr"/>
                </a:tc>
                <a:tc hMerge="1">
                  <a:txBody>
                    <a:bodyPr/>
                    <a:lstStyle/>
                    <a:p>
                      <a:endParaRPr lang="it-IT"/>
                    </a:p>
                  </a:txBody>
                  <a:tcPr/>
                </a:tc>
                <a:tc hMerge="1">
                  <a:txBody>
                    <a:bodyPr/>
                    <a:lstStyle/>
                    <a:p>
                      <a:pPr algn="ctr" fontAlgn="ctr"/>
                      <a:endParaRPr lang="it-IT" sz="2800" b="1" i="0" u="none" strike="noStrike" dirty="0">
                        <a:solidFill>
                          <a:srgbClr val="FF0000"/>
                        </a:solidFill>
                        <a:effectLst/>
                        <a:latin typeface="Calibri" panose="020F0502020204030204" pitchFamily="34" charset="0"/>
                      </a:endParaRPr>
                    </a:p>
                  </a:txBody>
                  <a:tcPr marL="9525" marR="9525" marT="9525" marB="0" anchor="ctr"/>
                </a:tc>
                <a:tc>
                  <a:txBody>
                    <a:bodyPr/>
                    <a:lstStyle/>
                    <a:p>
                      <a:pPr algn="l" fontAlgn="b"/>
                      <a:endParaRPr lang="it-IT"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61328981"/>
                  </a:ext>
                </a:extLst>
              </a:tr>
              <a:tr h="523987">
                <a:tc gridSpan="3">
                  <a:txBody>
                    <a:bodyPr/>
                    <a:lstStyle/>
                    <a:p>
                      <a:pPr marL="0" marR="0" indent="0" algn="ctr" defTabSz="647700" rtl="0" eaLnBrk="1" fontAlgn="b" latinLnBrk="0" hangingPunct="1">
                        <a:lnSpc>
                          <a:spcPct val="100000"/>
                        </a:lnSpc>
                        <a:spcBef>
                          <a:spcPts val="0"/>
                        </a:spcBef>
                        <a:spcAft>
                          <a:spcPts val="0"/>
                        </a:spcAft>
                        <a:buClrTx/>
                        <a:buSzTx/>
                        <a:buFontTx/>
                        <a:buNone/>
                        <a:tabLst/>
                      </a:pPr>
                      <a:r>
                        <a:rPr lang="it-IT" sz="2800" b="1" i="0" u="none" strike="noStrike" cap="all" spc="48" baseline="0" dirty="0">
                          <a:ln>
                            <a:noFill/>
                          </a:ln>
                          <a:solidFill>
                            <a:schemeClr val="tx1"/>
                          </a:solidFill>
                          <a:effectLst/>
                          <a:uFillTx/>
                          <a:latin typeface="+mn-lt"/>
                          <a:ea typeface="+mn-ea"/>
                          <a:cs typeface="+mn-cs"/>
                          <a:sym typeface="Avenir LT Std 35 Light"/>
                        </a:rPr>
                        <a:t>Formazione e aggiornamento continuo</a:t>
                      </a:r>
                    </a:p>
                  </a:txBody>
                  <a:tcPr marL="9525" marR="9525" marT="9525" marB="0" anchor="b"/>
                </a:tc>
                <a:tc hMerge="1">
                  <a:txBody>
                    <a:bodyPr/>
                    <a:lstStyle/>
                    <a:p>
                      <a:endParaRPr lang="it-IT"/>
                    </a:p>
                  </a:txBody>
                  <a:tcPr/>
                </a:tc>
                <a:tc hMerge="1">
                  <a:txBody>
                    <a:bodyPr/>
                    <a:lstStyle/>
                    <a:p>
                      <a:pPr marL="0" marR="0" indent="0" algn="l" defTabSz="647700" rtl="0" eaLnBrk="1" fontAlgn="b" latinLnBrk="0" hangingPunct="1">
                        <a:lnSpc>
                          <a:spcPct val="100000"/>
                        </a:lnSpc>
                        <a:spcBef>
                          <a:spcPts val="0"/>
                        </a:spcBef>
                        <a:spcAft>
                          <a:spcPts val="0"/>
                        </a:spcAft>
                        <a:buClrTx/>
                        <a:buSzTx/>
                        <a:buFontTx/>
                        <a:buNone/>
                        <a:tabLst/>
                      </a:pPr>
                      <a:endParaRPr lang="it-IT" sz="2400" b="1"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b"/>
                </a:tc>
                <a:tc>
                  <a:txBody>
                    <a:bodyPr/>
                    <a:lstStyle/>
                    <a:p>
                      <a:pPr algn="l" fontAlgn="b"/>
                      <a:r>
                        <a:rPr lang="it-IT" sz="1000" u="none" strike="noStrike">
                          <a:effectLst/>
                        </a:rPr>
                        <a:t> </a:t>
                      </a:r>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29939745"/>
                  </a:ext>
                </a:extLst>
              </a:tr>
              <a:tr h="866553">
                <a:tc>
                  <a:txBody>
                    <a:bodyPr/>
                    <a:lstStyle/>
                    <a:p>
                      <a:pPr algn="l" fontAlgn="ctr"/>
                      <a:r>
                        <a:rPr lang="it-IT" sz="1800" u="none" strike="noStrike" dirty="0">
                          <a:effectLst/>
                        </a:rPr>
                        <a:t>SNA (Scuola Nazionale dell'Amministrazione)</a:t>
                      </a:r>
                      <a:endParaRPr lang="it-IT" sz="1800" b="0" i="0" u="none" strike="noStrike" dirty="0">
                        <a:solidFill>
                          <a:srgbClr val="000000"/>
                        </a:solidFill>
                        <a:effectLst/>
                        <a:latin typeface="Calibri" panose="020F0502020204030204" pitchFamily="34" charset="0"/>
                      </a:endParaRPr>
                    </a:p>
                  </a:txBody>
                  <a:tcPr marL="9525" marR="9525" marT="9525" marB="0" anchor="ctr"/>
                </a:tc>
                <a:tc gridSpan="2">
                  <a:txBody>
                    <a:bodyPr/>
                    <a:lstStyle/>
                    <a:p>
                      <a:pPr algn="l" fontAlgn="ctr"/>
                      <a:r>
                        <a:rPr lang="it-IT" sz="1800" u="none" strike="noStrike" dirty="0">
                          <a:effectLst/>
                        </a:rPr>
                        <a:t>Registrazione come amministrazione pubblica al catalogo dei corsi di formazione offerti dalla Scuola. La partecipazione ai corsi è possibile per tutti i dipendenti delle PA</a:t>
                      </a:r>
                      <a:endParaRPr lang="it-IT" sz="18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pPr algn="l" fontAlgn="ctr"/>
                      <a:endParaRPr lang="it-IT" sz="18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IT" sz="1000" u="none" strike="noStrike" dirty="0">
                          <a:effectLst/>
                        </a:rPr>
                        <a:t> </a:t>
                      </a:r>
                      <a:endParaRPr lang="it-IT"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16795161"/>
                  </a:ext>
                </a:extLst>
              </a:tr>
              <a:tr h="2595028">
                <a:tc>
                  <a:txBody>
                    <a:bodyPr/>
                    <a:lstStyle/>
                    <a:p>
                      <a:pPr algn="l" fontAlgn="ctr"/>
                      <a:r>
                        <a:rPr lang="it-IT" sz="1800" u="none" strike="noStrike">
                          <a:effectLst/>
                        </a:rPr>
                        <a:t>Piattaforma Syllabus</a:t>
                      </a:r>
                      <a:br>
                        <a:rPr lang="it-IT" sz="1800" u="none" strike="noStrike">
                          <a:effectLst/>
                        </a:rPr>
                      </a:br>
                      <a:endParaRPr lang="it-IT" sz="1800" b="0" i="0" u="none" strike="noStrike">
                        <a:solidFill>
                          <a:srgbClr val="000000"/>
                        </a:solidFill>
                        <a:effectLst/>
                        <a:latin typeface="Calibri" panose="020F0502020204030204" pitchFamily="34" charset="0"/>
                      </a:endParaRPr>
                    </a:p>
                  </a:txBody>
                  <a:tcPr marL="9525" marR="9525" marT="9525" marB="0" anchor="ctr"/>
                </a:tc>
                <a:tc gridSpan="2">
                  <a:txBody>
                    <a:bodyPr/>
                    <a:lstStyle/>
                    <a:p>
                      <a:pPr algn="l" fontAlgn="ctr"/>
                      <a:r>
                        <a:rPr lang="it-IT" sz="1800" u="none" strike="noStrike" dirty="0">
                          <a:effectLst/>
                        </a:rPr>
                        <a:t>Gestita dal Dipartimento della Funzione pubblica, recepisce le Direttive del Ministro per la Pubblica Amministrazione Zangrillo (23/03/2023 in materia di formazione, 28/11/2023 in materia di leadership e valutazione della performance individuale e 14/01/2025 in materia di valorizzazione delle persone e produzione di valore pubblico attraverso la formazione). La piattaforma offre ai pubblici dipendenti una formazione personalizzata, in modalità e-learning, con la disponibilità di 4 aree tematiche e relativi percorsi formativi (Principi e valori della PA, Transizione digitale, Transizione ecologica e Transizione amministrativa) per 16 programmi complessivi.</a:t>
                      </a:r>
                      <a:endParaRPr lang="it-IT" sz="18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pPr algn="l" fontAlgn="ctr"/>
                      <a:endParaRPr lang="it-IT"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IT" sz="1000" u="none" strike="noStrike">
                          <a:effectLst/>
                        </a:rPr>
                        <a:t> </a:t>
                      </a:r>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32373520"/>
                  </a:ext>
                </a:extLst>
              </a:tr>
              <a:tr h="523987">
                <a:tc gridSpan="3">
                  <a:txBody>
                    <a:bodyPr/>
                    <a:lstStyle/>
                    <a:p>
                      <a:pPr marL="0" marR="0" indent="0" algn="ctr"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Formazione 2025-2026</a:t>
                      </a:r>
                    </a:p>
                  </a:txBody>
                  <a:tcPr marL="9525" marR="9525" marT="9525" marB="0" anchor="b"/>
                </a:tc>
                <a:tc hMerge="1">
                  <a:txBody>
                    <a:bodyPr/>
                    <a:lstStyle/>
                    <a:p>
                      <a:endParaRPr lang="it-IT"/>
                    </a:p>
                  </a:txBody>
                  <a:tcPr/>
                </a:tc>
                <a:tc hMerge="1">
                  <a:txBody>
                    <a:bodyPr/>
                    <a:lstStyle/>
                    <a:p>
                      <a:pPr marL="0" marR="0" indent="0" algn="l" defTabSz="647700" rtl="0" eaLnBrk="1" fontAlgn="b" latinLnBrk="0" hangingPunct="1">
                        <a:lnSpc>
                          <a:spcPct val="100000"/>
                        </a:lnSpc>
                        <a:spcBef>
                          <a:spcPts val="0"/>
                        </a:spcBef>
                        <a:spcAft>
                          <a:spcPts val="0"/>
                        </a:spcAft>
                        <a:buClrTx/>
                        <a:buSzTx/>
                        <a:buFontTx/>
                        <a:buNone/>
                        <a:tabLst/>
                      </a:pPr>
                      <a:endParaRPr lang="it-IT" sz="2400" b="1"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b"/>
                </a:tc>
                <a:tc>
                  <a:txBody>
                    <a:bodyPr/>
                    <a:lstStyle/>
                    <a:p>
                      <a:pPr algn="l" fontAlgn="b"/>
                      <a:r>
                        <a:rPr lang="it-IT" sz="1000" u="none" strike="noStrike">
                          <a:effectLst/>
                        </a:rPr>
                        <a:t> </a:t>
                      </a:r>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05875869"/>
                  </a:ext>
                </a:extLst>
              </a:tr>
              <a:tr h="540891">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Area giuridico-normativa</a:t>
                      </a:r>
                    </a:p>
                  </a:txBody>
                  <a:tcPr marL="9525" marR="9525" marT="9525" marB="0" anchor="b"/>
                </a:tc>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Destinatari</a:t>
                      </a:r>
                    </a:p>
                  </a:txBody>
                  <a:tcPr marL="9525" marR="9525" marT="9525" marB="0" anchor="b"/>
                </a:tc>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NOTE</a:t>
                      </a:r>
                    </a:p>
                  </a:txBody>
                  <a:tcPr marL="9525" marR="9525" marT="9525" marB="0" anchor="b"/>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2745432"/>
                  </a:ext>
                </a:extLst>
              </a:tr>
              <a:tr h="980365">
                <a:tc>
                  <a:txBody>
                    <a:bodyPr/>
                    <a:lstStyle/>
                    <a:p>
                      <a:pPr algn="l" fontAlgn="ctr"/>
                      <a:r>
                        <a:rPr lang="it-IT" sz="1800" u="none" strike="noStrike" dirty="0">
                          <a:effectLst/>
                        </a:rPr>
                        <a:t>Privacy e sicurezza informatica specifico per settore lavorativo</a:t>
                      </a:r>
                      <a:endParaRPr lang="it-IT"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it-IT" sz="1800" u="none" strike="noStrike" dirty="0">
                          <a:effectLst/>
                        </a:rPr>
                        <a:t>tutto il personale </a:t>
                      </a:r>
                      <a:endParaRPr lang="it-IT"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endParaRPr lang="it-IT" sz="18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endParaRPr lang="it-IT" sz="10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05040123"/>
                  </a:ext>
                </a:extLst>
              </a:tr>
              <a:tr h="980365">
                <a:tc>
                  <a:txBody>
                    <a:bodyPr/>
                    <a:lstStyle/>
                    <a:p>
                      <a:pPr algn="l" fontAlgn="ctr"/>
                      <a:r>
                        <a:rPr lang="it-IT" sz="1800" u="none" strike="noStrike" dirty="0">
                          <a:effectLst/>
                        </a:rPr>
                        <a:t>Regolamento privacy di Ateneo, sul diritto di accesso, la redazione delle DPIA (valutazione di impatto del trattamento)</a:t>
                      </a:r>
                      <a:endParaRPr lang="it-IT"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it-IT" sz="1800" u="none" strike="noStrike">
                          <a:effectLst/>
                        </a:rPr>
                        <a:t>tutto il personale  </a:t>
                      </a:r>
                      <a:endParaRPr lang="it-IT" sz="18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endParaRPr lang="it-IT"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endParaRPr lang="it-IT" sz="10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48981808"/>
                  </a:ext>
                </a:extLst>
              </a:tr>
              <a:tr h="777530">
                <a:tc>
                  <a:txBody>
                    <a:bodyPr/>
                    <a:lstStyle/>
                    <a:p>
                      <a:pPr algn="l" fontAlgn="ctr"/>
                      <a:r>
                        <a:rPr lang="it-IT" sz="1800" u="none" strike="noStrike">
                          <a:effectLst/>
                        </a:rPr>
                        <a:t>La redazione di atti amministrativi</a:t>
                      </a:r>
                      <a:endParaRPr lang="it-IT" sz="18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it-IT" sz="1800" u="none" strike="noStrike" dirty="0">
                          <a:effectLst/>
                        </a:rPr>
                        <a:t>personale individuato dai Responsabili di Struttura</a:t>
                      </a:r>
                      <a:endParaRPr lang="it-IT"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it-IT" sz="1800" b="0" i="0" u="none" strike="noStrike" dirty="0">
                          <a:solidFill>
                            <a:srgbClr val="000000"/>
                          </a:solidFill>
                          <a:effectLst/>
                          <a:latin typeface="Calibri" panose="020F0502020204030204" pitchFamily="34" charset="0"/>
                        </a:rPr>
                        <a:t>Da Proporre in formazione condivisa</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850286"/>
                  </a:ext>
                </a:extLst>
              </a:tr>
              <a:tr h="922780">
                <a:tc>
                  <a:txBody>
                    <a:bodyPr/>
                    <a:lstStyle/>
                    <a:p>
                      <a:pPr algn="l" fontAlgn="ctr"/>
                      <a:r>
                        <a:rPr lang="it-IT" sz="1800" u="none" strike="noStrike">
                          <a:effectLst/>
                        </a:rPr>
                        <a:t>Gli organi collegiali e l'attività delle segreterie. Dalle regole di funzionamento al soccorso istruttorio</a:t>
                      </a:r>
                      <a:endParaRPr lang="it-IT" sz="18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it-IT" sz="1800" u="none" strike="noStrike">
                          <a:effectLst/>
                        </a:rPr>
                        <a:t>personale individuato dai Responsabili di Struttura</a:t>
                      </a:r>
                      <a:endParaRPr lang="it-IT" sz="18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it-IT" sz="1800" b="0" i="0" u="none" strike="noStrike" dirty="0">
                          <a:solidFill>
                            <a:srgbClr val="000000"/>
                          </a:solidFill>
                          <a:effectLst/>
                          <a:latin typeface="Calibri" panose="020F0502020204030204" pitchFamily="34" charset="0"/>
                        </a:rPr>
                        <a:t>Svolto il 20 e 21 febbraio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1911255"/>
                  </a:ext>
                </a:extLst>
              </a:tr>
              <a:tr h="777530">
                <a:tc>
                  <a:txBody>
                    <a:bodyPr/>
                    <a:lstStyle/>
                    <a:p>
                      <a:pPr algn="l" fontAlgn="ctr"/>
                      <a:r>
                        <a:rPr lang="it-IT" sz="1800" u="none" strike="noStrike">
                          <a:effectLst/>
                        </a:rPr>
                        <a:t>Codice etico e di comportamento</a:t>
                      </a:r>
                      <a:endParaRPr lang="it-IT" sz="18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it-IT" sz="1800" u="none" strike="noStrike" dirty="0">
                          <a:effectLst/>
                        </a:rPr>
                        <a:t>tutto il personale</a:t>
                      </a:r>
                      <a:endParaRPr lang="it-IT"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endParaRPr lang="it-IT"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64232213"/>
                  </a:ext>
                </a:extLst>
              </a:tr>
              <a:tr h="777530">
                <a:tc>
                  <a:txBody>
                    <a:bodyPr/>
                    <a:lstStyle/>
                    <a:p>
                      <a:pPr algn="l" fontAlgn="ctr"/>
                      <a:r>
                        <a:rPr lang="it-IT" sz="1800" u="none" strike="noStrike">
                          <a:effectLst/>
                        </a:rPr>
                        <a:t>Codice della crisi d’impresa e dell’insolvenza</a:t>
                      </a:r>
                      <a:endParaRPr lang="it-IT" sz="18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it-IT" sz="1800" u="none" strike="noStrike">
                          <a:effectLst/>
                        </a:rPr>
                        <a:t>personale individuato dai Responsabili di Struttura</a:t>
                      </a:r>
                      <a:endParaRPr lang="it-IT" sz="18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it-IT" sz="1800" b="0" i="0" u="none" strike="noStrike" dirty="0">
                          <a:solidFill>
                            <a:srgbClr val="000000"/>
                          </a:solidFill>
                          <a:effectLst/>
                          <a:latin typeface="Calibri" panose="020F0502020204030204" pitchFamily="34" charset="0"/>
                        </a:rPr>
                        <a:t>Svolto il 27 febbraio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82149291"/>
                  </a:ext>
                </a:extLst>
              </a:tr>
              <a:tr h="922780">
                <a:tc>
                  <a:txBody>
                    <a:bodyPr/>
                    <a:lstStyle/>
                    <a:p>
                      <a:pPr algn="l" fontAlgn="ctr"/>
                      <a:r>
                        <a:rPr lang="it-IT" sz="1800" u="none" strike="noStrike">
                          <a:effectLst/>
                        </a:rPr>
                        <a:t>Gli incarichi di lavoro autonomo e le nuove collaborazioni organizzate dal committente alla luce delle novità 2025</a:t>
                      </a:r>
                      <a:endParaRPr lang="it-IT" sz="18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it-IT" sz="1800" u="none" strike="noStrike" dirty="0">
                          <a:effectLst/>
                        </a:rPr>
                        <a:t>personale individuato dai Responsabili di Struttura</a:t>
                      </a:r>
                      <a:endParaRPr lang="it-IT"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it-IT" sz="1800" b="0" i="0" u="none" strike="noStrike" dirty="0">
                          <a:solidFill>
                            <a:srgbClr val="000000"/>
                          </a:solidFill>
                          <a:effectLst/>
                          <a:latin typeface="Calibri" panose="020F0502020204030204" pitchFamily="34" charset="0"/>
                        </a:rPr>
                        <a:t>Da proporre in formazione condivisa</a:t>
                      </a:r>
                    </a:p>
                  </a:txBody>
                  <a:tcPr marL="9525" marR="9525" marT="9525" marB="0" anchor="ctr"/>
                </a:tc>
                <a:tc>
                  <a:txBody>
                    <a:bodyPr/>
                    <a:lstStyle/>
                    <a:p>
                      <a:pPr algn="l" fontAlgn="b"/>
                      <a:endParaRPr lang="it-IT"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8166232"/>
                  </a:ext>
                </a:extLst>
              </a:tr>
            </a:tbl>
          </a:graphicData>
        </a:graphic>
      </p:graphicFrame>
    </p:spTree>
    <p:extLst>
      <p:ext uri="{BB962C8B-B14F-4D97-AF65-F5344CB8AC3E}">
        <p14:creationId xmlns:p14="http://schemas.microsoft.com/office/powerpoint/2010/main" val="1775442600"/>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Indice">
            <a:extLst>
              <a:ext uri="{FF2B5EF4-FFF2-40B4-BE49-F238E27FC236}">
                <a16:creationId xmlns:a16="http://schemas.microsoft.com/office/drawing/2014/main" id="{9ABB61E4-7D48-1346-8589-9673777928A3}"/>
              </a:ext>
            </a:extLst>
          </p:cNvPr>
          <p:cNvSpPr txBox="1">
            <a:spLocks/>
          </p:cNvSpPr>
          <p:nvPr/>
        </p:nvSpPr>
        <p:spPr>
          <a:xfrm>
            <a:off x="3784920" y="3218687"/>
            <a:ext cx="18160680" cy="6999439"/>
          </a:xfrm>
          <a:prstGeom prst="rect">
            <a:avLst/>
          </a:prstGeom>
          <a:extLst>
            <a:ext uri="{C572A759-6A51-4108-AA02-DFA0A04FC94B}">
              <ma14:wrappingTextBoxFlag xmlns:ma14="http://schemas.microsoft.com/office/mac/drawingml/2011/main" xmlns="" val="1"/>
            </a:ext>
          </a:extLst>
        </p:spPr>
        <p:txBody>
          <a:bodyPr>
            <a:normAutofit/>
          </a:bodyPr>
          <a:lstStyle>
            <a:lvl1pPr marL="0" marR="0" indent="0" algn="l" defTabSz="647700" rtl="0" eaLnBrk="1" latinLnBrk="0" hangingPunct="1">
              <a:lnSpc>
                <a:spcPct val="100000"/>
              </a:lnSpc>
              <a:spcBef>
                <a:spcPts val="0"/>
              </a:spcBef>
              <a:spcAft>
                <a:spcPts val="0"/>
              </a:spcAft>
              <a:buClrTx/>
              <a:buSzTx/>
              <a:buFontTx/>
              <a:buNone/>
              <a:tabLst/>
              <a:defRPr sz="3400" b="0" i="0" u="none" strike="noStrike" cap="none" spc="300" baseline="0">
                <a:ln>
                  <a:noFill/>
                </a:ln>
                <a:solidFill>
                  <a:srgbClr val="1D355E"/>
                </a:solidFill>
                <a:uFillTx/>
                <a:latin typeface="Avenir LT Std 55 Roman"/>
                <a:ea typeface="Avenir LT Std 55 Roman"/>
                <a:cs typeface="Avenir LT Std 55 Roman"/>
                <a:sym typeface="Avenir LT Std 55 Roman"/>
              </a:defRPr>
            </a:lvl1pPr>
            <a:lvl2pPr marL="79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2pPr>
            <a:lvl3pPr marL="130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3pPr>
            <a:lvl4pPr marL="181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4pPr>
            <a:lvl5pPr marL="2322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5pPr>
            <a:lvl6pPr marL="2830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6pPr>
            <a:lvl7pPr marL="333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7pPr>
            <a:lvl8pPr marL="384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8pPr>
            <a:lvl9pPr marL="435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9pPr>
          </a:lstStyle>
          <a:p>
            <a:endParaRPr lang="it-IT" dirty="0"/>
          </a:p>
        </p:txBody>
      </p:sp>
      <p:graphicFrame>
        <p:nvGraphicFramePr>
          <p:cNvPr id="3" name="Tabella 2">
            <a:extLst>
              <a:ext uri="{FF2B5EF4-FFF2-40B4-BE49-F238E27FC236}">
                <a16:creationId xmlns:a16="http://schemas.microsoft.com/office/drawing/2014/main" id="{E7084D00-0A2D-2D4A-66D5-3191BAE2A71B}"/>
              </a:ext>
            </a:extLst>
          </p:cNvPr>
          <p:cNvGraphicFramePr>
            <a:graphicFrameLocks noGrp="1"/>
          </p:cNvGraphicFramePr>
          <p:nvPr>
            <p:extLst>
              <p:ext uri="{D42A27DB-BD31-4B8C-83A1-F6EECF244321}">
                <p14:modId xmlns:p14="http://schemas.microsoft.com/office/powerpoint/2010/main" val="3594526633"/>
              </p:ext>
            </p:extLst>
          </p:nvPr>
        </p:nvGraphicFramePr>
        <p:xfrm>
          <a:off x="534838" y="293298"/>
          <a:ext cx="23291320" cy="11662910"/>
        </p:xfrm>
        <a:graphic>
          <a:graphicData uri="http://schemas.openxmlformats.org/drawingml/2006/table">
            <a:tbl>
              <a:tblPr>
                <a:tableStyleId>{5940675A-B579-460E-94D1-54222C63F5DA}</a:tableStyleId>
              </a:tblPr>
              <a:tblGrid>
                <a:gridCol w="7945300">
                  <a:extLst>
                    <a:ext uri="{9D8B030D-6E8A-4147-A177-3AD203B41FA5}">
                      <a16:colId xmlns:a16="http://schemas.microsoft.com/office/drawing/2014/main" val="3126303318"/>
                    </a:ext>
                  </a:extLst>
                </a:gridCol>
                <a:gridCol w="6845164">
                  <a:extLst>
                    <a:ext uri="{9D8B030D-6E8A-4147-A177-3AD203B41FA5}">
                      <a16:colId xmlns:a16="http://schemas.microsoft.com/office/drawing/2014/main" val="2100100133"/>
                    </a:ext>
                  </a:extLst>
                </a:gridCol>
                <a:gridCol w="8410226">
                  <a:extLst>
                    <a:ext uri="{9D8B030D-6E8A-4147-A177-3AD203B41FA5}">
                      <a16:colId xmlns:a16="http://schemas.microsoft.com/office/drawing/2014/main" val="2265415202"/>
                    </a:ext>
                  </a:extLst>
                </a:gridCol>
                <a:gridCol w="90630">
                  <a:extLst>
                    <a:ext uri="{9D8B030D-6E8A-4147-A177-3AD203B41FA5}">
                      <a16:colId xmlns:a16="http://schemas.microsoft.com/office/drawing/2014/main" val="352602824"/>
                    </a:ext>
                  </a:extLst>
                </a:gridCol>
              </a:tblGrid>
              <a:tr h="744540">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Area economico-patrimoniale</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Destinatari</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Note</a:t>
                      </a:r>
                    </a:p>
                  </a:txBody>
                  <a:tcPr marL="9525" marR="9525" marT="9525" marB="0" anchor="b"/>
                </a:tc>
                <a:tc>
                  <a:txBody>
                    <a:bodyPr/>
                    <a:lstStyle/>
                    <a:p>
                      <a:pPr algn="l" fontAlgn="b"/>
                      <a:endParaRPr lang="it-IT" sz="1800" b="0" i="0" u="none" strike="noStrike" cap="all" spc="48" baseline="0">
                        <a:ln>
                          <a:noFill/>
                        </a:ln>
                        <a:solidFill>
                          <a:schemeClr val="tx1"/>
                        </a:solidFill>
                        <a:effectLst/>
                        <a:uFillTx/>
                        <a:latin typeface="+mn-lt"/>
                        <a:ea typeface="+mn-ea"/>
                        <a:cs typeface="+mn-cs"/>
                        <a:sym typeface="Avenir LT Std 35 Light"/>
                      </a:endParaRPr>
                    </a:p>
                  </a:txBody>
                  <a:tcPr marL="9525" marR="9525" marT="9525" marB="0" anchor="b"/>
                </a:tc>
                <a:extLst>
                  <a:ext uri="{0D108BD9-81ED-4DB2-BD59-A6C34878D82A}">
                    <a16:rowId xmlns:a16="http://schemas.microsoft.com/office/drawing/2014/main" val="2391529472"/>
                  </a:ext>
                </a:extLst>
              </a:tr>
              <a:tr h="1140077">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Controlli sugli Appalti di importo inferiore a € 40.000</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 dai Responsabili di Struttura</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Svolto il 10 febbraio 2025</a:t>
                      </a:r>
                    </a:p>
                  </a:txBody>
                  <a:tcPr marL="9525" marR="9525" marT="9525" marB="0" anchor="ctr"/>
                </a:tc>
                <a:tc>
                  <a:txBody>
                    <a:bodyPr/>
                    <a:lstStyle/>
                    <a:p>
                      <a:pPr algn="l" fontAlgn="b"/>
                      <a:endParaRPr lang="it-IT" sz="1800" b="0" i="0" u="none" strike="noStrike" cap="all" spc="48" baseline="0">
                        <a:ln>
                          <a:noFill/>
                        </a:ln>
                        <a:solidFill>
                          <a:schemeClr val="tx1"/>
                        </a:solidFill>
                        <a:effectLst/>
                        <a:uFillTx/>
                        <a:latin typeface="+mn-lt"/>
                        <a:ea typeface="+mn-ea"/>
                        <a:cs typeface="+mn-cs"/>
                        <a:sym typeface="Avenir LT Std 35 Light"/>
                      </a:endParaRPr>
                    </a:p>
                  </a:txBody>
                  <a:tcPr marL="9525" marR="9525" marT="9525" marB="0" anchor="b"/>
                </a:tc>
                <a:extLst>
                  <a:ext uri="{0D108BD9-81ED-4DB2-BD59-A6C34878D82A}">
                    <a16:rowId xmlns:a16="http://schemas.microsoft.com/office/drawing/2014/main" val="1592980265"/>
                  </a:ext>
                </a:extLst>
              </a:tr>
              <a:tr h="1140077">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L'appalto </a:t>
                      </a:r>
                      <a:r>
                        <a:rPr lang="it-IT" sz="1800" b="0" i="0" u="none" strike="noStrike" cap="all" spc="48" baseline="0" dirty="0" err="1">
                          <a:ln>
                            <a:noFill/>
                          </a:ln>
                          <a:solidFill>
                            <a:schemeClr val="tx1"/>
                          </a:solidFill>
                          <a:effectLst/>
                          <a:uFillTx/>
                          <a:latin typeface="+mn-lt"/>
                          <a:ea typeface="+mn-ea"/>
                          <a:cs typeface="+mn-cs"/>
                          <a:sym typeface="Avenir LT Std 35 Light"/>
                        </a:rPr>
                        <a:t>digitale_piattaforma</a:t>
                      </a:r>
                      <a:r>
                        <a:rPr lang="it-IT" sz="1800" b="0" i="0" u="none" strike="noStrike" cap="all" spc="48" baseline="0" dirty="0">
                          <a:ln>
                            <a:noFill/>
                          </a:ln>
                          <a:solidFill>
                            <a:schemeClr val="tx1"/>
                          </a:solidFill>
                          <a:effectLst/>
                          <a:uFillTx/>
                          <a:latin typeface="+mn-lt"/>
                          <a:ea typeface="+mn-ea"/>
                          <a:cs typeface="+mn-cs"/>
                          <a:sym typeface="Avenir LT Std 35 Light"/>
                        </a:rPr>
                        <a:t> </a:t>
                      </a:r>
                      <a:r>
                        <a:rPr lang="it-IT" sz="1800" b="0" i="0" u="none" strike="noStrike" cap="all" spc="48" baseline="0" dirty="0" err="1">
                          <a:ln>
                            <a:noFill/>
                          </a:ln>
                          <a:solidFill>
                            <a:schemeClr val="tx1"/>
                          </a:solidFill>
                          <a:effectLst/>
                          <a:uFillTx/>
                          <a:latin typeface="+mn-lt"/>
                          <a:ea typeface="+mn-ea"/>
                          <a:cs typeface="+mn-cs"/>
                          <a:sym typeface="Avenir LT Std 35 Light"/>
                        </a:rPr>
                        <a:t>UnityFVG</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 dai Responsabili di Struttura</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2 luglio 2025 </a:t>
                      </a:r>
                    </a:p>
                  </a:txBody>
                  <a:tcPr marL="9525" marR="9525" marT="9525" marB="0" anchor="ctr"/>
                </a:tc>
                <a:tc>
                  <a:txBody>
                    <a:bodyPr/>
                    <a:lstStyle/>
                    <a:p>
                      <a:pPr algn="l" fontAlgn="b"/>
                      <a:endParaRPr lang="it-IT" sz="1800" b="0" i="0" u="none" strike="noStrike" cap="all" spc="48" baseline="0">
                        <a:ln>
                          <a:noFill/>
                        </a:ln>
                        <a:solidFill>
                          <a:schemeClr val="tx1"/>
                        </a:solidFill>
                        <a:effectLst/>
                        <a:uFillTx/>
                        <a:latin typeface="+mn-lt"/>
                        <a:ea typeface="+mn-ea"/>
                        <a:cs typeface="+mn-cs"/>
                        <a:sym typeface="Avenir LT Std 35 Light"/>
                      </a:endParaRPr>
                    </a:p>
                  </a:txBody>
                  <a:tcPr marL="9525" marR="9525" marT="9525" marB="0" anchor="b"/>
                </a:tc>
                <a:extLst>
                  <a:ext uri="{0D108BD9-81ED-4DB2-BD59-A6C34878D82A}">
                    <a16:rowId xmlns:a16="http://schemas.microsoft.com/office/drawing/2014/main" val="3859851964"/>
                  </a:ext>
                </a:extLst>
              </a:tr>
              <a:tr h="1884616">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Contabilità ACCRUAL - sistema unico di contabilità economico-patrimoniale delle Pubbliche Amministrazioni (adozione dal 1° gennaio 2027)</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 come operatore contabile dai Responsabili di Struttura</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Ateneo assoggettato alla Fase Pilota dal 1° gennaio 2025, entro l'anno dovrà essere completata la formazione di base sul "Portale della formazione di base sulla contabilità Accrual"</a:t>
                      </a:r>
                    </a:p>
                  </a:txBody>
                  <a:tcPr marL="9525" marR="9525" marT="9525" marB="0" anchor="ctr"/>
                </a:tc>
                <a:tc>
                  <a:txBody>
                    <a:bodyPr/>
                    <a:lstStyle/>
                    <a:p>
                      <a:pPr algn="l" fontAlgn="b"/>
                      <a:endParaRPr lang="it-IT" sz="1800" b="0" i="0" u="none" strike="noStrike" cap="all" spc="48" baseline="0">
                        <a:ln>
                          <a:noFill/>
                        </a:ln>
                        <a:solidFill>
                          <a:schemeClr val="tx1"/>
                        </a:solidFill>
                        <a:effectLst/>
                        <a:uFillTx/>
                        <a:latin typeface="+mn-lt"/>
                        <a:ea typeface="+mn-ea"/>
                        <a:cs typeface="+mn-cs"/>
                        <a:sym typeface="Avenir LT Std 35 Light"/>
                      </a:endParaRPr>
                    </a:p>
                  </a:txBody>
                  <a:tcPr marL="9525" marR="9525" marT="9525" marB="0" anchor="b"/>
                </a:tc>
                <a:extLst>
                  <a:ext uri="{0D108BD9-81ED-4DB2-BD59-A6C34878D82A}">
                    <a16:rowId xmlns:a16="http://schemas.microsoft.com/office/drawing/2014/main" val="2526195785"/>
                  </a:ext>
                </a:extLst>
              </a:tr>
              <a:tr h="3001427">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Mantenimento della qualificazione di stazione appaltante (su Fondo Innovazione):</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 “Formazione base”: minimo 20 ore con test di valutazione finale</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 “Formazione specialistica”:  minimo 60 ore con test di valutazione finale</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 “Formazione avanzata”: minimo 150 ore con test di valutazione finale</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Responsabili di Stuttura e personale individuato dai Responsabili di Struttura </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Corso di livello base: 2 edizioni per totali 80 partecipanti (28 e 29 maggio, 3-4-12 e 13 giugno 2025. Ogni edizione 20 ore)</a:t>
                      </a:r>
                      <a:br>
                        <a:rPr lang="it-IT" sz="1800" b="0" i="0" u="none" strike="noStrike" cap="all" spc="48" baseline="0">
                          <a:ln>
                            <a:noFill/>
                          </a:ln>
                          <a:solidFill>
                            <a:schemeClr val="tx1"/>
                          </a:solidFill>
                          <a:effectLst/>
                          <a:uFillTx/>
                          <a:latin typeface="+mn-lt"/>
                          <a:ea typeface="+mn-ea"/>
                          <a:cs typeface="+mn-cs"/>
                          <a:sym typeface="Avenir LT Std 35 Light"/>
                        </a:rPr>
                      </a:br>
                      <a:r>
                        <a:rPr lang="it-IT" sz="1800" b="0" i="0" u="none" strike="noStrike" cap="all" spc="48" baseline="0">
                          <a:ln>
                            <a:noFill/>
                          </a:ln>
                          <a:solidFill>
                            <a:schemeClr val="tx1"/>
                          </a:solidFill>
                          <a:effectLst/>
                          <a:uFillTx/>
                          <a:latin typeface="+mn-lt"/>
                          <a:ea typeface="+mn-ea"/>
                          <a:cs typeface="+mn-cs"/>
                          <a:sym typeface="Avenir LT Std 35 Light"/>
                        </a:rPr>
                        <a:t>Corso di livello specialistico: dal 22 settembre al 28 ottobre 2025 (totali 60 ore)</a:t>
                      </a:r>
                    </a:p>
                  </a:txBody>
                  <a:tcPr marL="9525" marR="9525" marT="9525" marB="0" anchor="ctr"/>
                </a:tc>
                <a:tc>
                  <a:txBody>
                    <a:bodyPr/>
                    <a:lstStyle/>
                    <a:p>
                      <a:pPr algn="l" fontAlgn="b"/>
                      <a:endParaRPr lang="it-IT" sz="1800" b="0" i="0" u="none" strike="noStrike" cap="all" spc="48" baseline="0">
                        <a:ln>
                          <a:noFill/>
                        </a:ln>
                        <a:solidFill>
                          <a:schemeClr val="tx1"/>
                        </a:solidFill>
                        <a:effectLst/>
                        <a:uFillTx/>
                        <a:latin typeface="+mn-lt"/>
                        <a:ea typeface="+mn-ea"/>
                        <a:cs typeface="+mn-cs"/>
                        <a:sym typeface="Avenir LT Std 35 Light"/>
                      </a:endParaRPr>
                    </a:p>
                  </a:txBody>
                  <a:tcPr marL="9525" marR="9525" marT="9525" marB="0" anchor="b"/>
                </a:tc>
                <a:extLst>
                  <a:ext uri="{0D108BD9-81ED-4DB2-BD59-A6C34878D82A}">
                    <a16:rowId xmlns:a16="http://schemas.microsoft.com/office/drawing/2014/main" val="1427692429"/>
                  </a:ext>
                </a:extLst>
              </a:tr>
              <a:tr h="1465814">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Progetto ISOIVA: formazione continua e aggiornamento professionale negli ambiti fiscale, tributario, previdenziale e assicurativo</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tutto il personale  interessato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In convenzione con </a:t>
                      </a:r>
                      <a:r>
                        <a:rPr lang="it-IT" sz="1800" b="0" i="0" u="none" strike="noStrike" cap="all" spc="48" baseline="0" dirty="0" err="1">
                          <a:ln>
                            <a:noFill/>
                          </a:ln>
                          <a:solidFill>
                            <a:schemeClr val="tx1"/>
                          </a:solidFill>
                          <a:effectLst/>
                          <a:uFillTx/>
                          <a:latin typeface="+mn-lt"/>
                          <a:ea typeface="+mn-ea"/>
                          <a:cs typeface="+mn-cs"/>
                          <a:sym typeface="Avenir LT Std 35 Light"/>
                        </a:rPr>
                        <a:t>Co.In.Fo</a:t>
                      </a:r>
                      <a:r>
                        <a:rPr lang="it-IT" sz="1800" b="0" i="0" u="none" strike="noStrike" cap="all" spc="48" baseline="0" dirty="0">
                          <a:ln>
                            <a:noFill/>
                          </a:ln>
                          <a:solidFill>
                            <a:schemeClr val="tx1"/>
                          </a:solidFill>
                          <a:effectLst/>
                          <a:uFillTx/>
                          <a:latin typeface="+mn-lt"/>
                          <a:ea typeface="+mn-ea"/>
                          <a:cs typeface="+mn-cs"/>
                          <a:sym typeface="Avenir LT Std 35 Light"/>
                        </a:rPr>
                        <a:t>.</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5-6-7 febbraio 2025: 60° Corso ISOIVA (Verona)</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18-19-20 giugno 2025: 61° Corso ISOIVA (Napoli)</a:t>
                      </a:r>
                    </a:p>
                  </a:txBody>
                  <a:tcPr marL="9525" marR="9525" marT="9525" marB="0" anchor="ctr"/>
                </a:tc>
                <a:tc>
                  <a:txBody>
                    <a:bodyPr/>
                    <a:lstStyle/>
                    <a:p>
                      <a:pPr algn="l" fontAlgn="b"/>
                      <a:endParaRPr lang="it-IT" sz="1800" b="0" i="0" u="none" strike="noStrike" cap="all" spc="48" baseline="0">
                        <a:ln>
                          <a:noFill/>
                        </a:ln>
                        <a:solidFill>
                          <a:schemeClr val="tx1"/>
                        </a:solidFill>
                        <a:effectLst/>
                        <a:uFillTx/>
                        <a:latin typeface="+mn-lt"/>
                        <a:ea typeface="+mn-ea"/>
                        <a:cs typeface="+mn-cs"/>
                        <a:sym typeface="Avenir LT Std 35 Light"/>
                      </a:endParaRPr>
                    </a:p>
                  </a:txBody>
                  <a:tcPr marL="9525" marR="9525" marT="9525" marB="0" anchor="b"/>
                </a:tc>
                <a:extLst>
                  <a:ext uri="{0D108BD9-81ED-4DB2-BD59-A6C34878D82A}">
                    <a16:rowId xmlns:a16="http://schemas.microsoft.com/office/drawing/2014/main" val="1342479715"/>
                  </a:ext>
                </a:extLst>
              </a:tr>
              <a:tr h="1216083">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La digitalizzazione dei contratti in fase esecutiva</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 dai Responsabili di Struttura che si occupano di acquisti/appalti</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Svolto l’11 marzo 2025</a:t>
                      </a:r>
                    </a:p>
                  </a:txBody>
                  <a:tcPr marL="9525" marR="9525" marT="9525" marB="0" anchor="ctr"/>
                </a:tc>
                <a:tc>
                  <a:txBody>
                    <a:bodyPr/>
                    <a:lstStyle/>
                    <a:p>
                      <a:pPr algn="l" fontAlgn="b"/>
                      <a:endParaRPr lang="it-IT" sz="1800" b="0" i="0" u="none" strike="noStrike" cap="all" spc="48" baseline="0">
                        <a:ln>
                          <a:noFill/>
                        </a:ln>
                        <a:solidFill>
                          <a:schemeClr val="tx1"/>
                        </a:solidFill>
                        <a:effectLst/>
                        <a:uFillTx/>
                        <a:latin typeface="+mn-lt"/>
                        <a:ea typeface="+mn-ea"/>
                        <a:cs typeface="+mn-cs"/>
                        <a:sym typeface="Avenir LT Std 35 Light"/>
                      </a:endParaRPr>
                    </a:p>
                  </a:txBody>
                  <a:tcPr marL="9525" marR="9525" marT="9525" marB="0" anchor="b"/>
                </a:tc>
                <a:extLst>
                  <a:ext uri="{0D108BD9-81ED-4DB2-BD59-A6C34878D82A}">
                    <a16:rowId xmlns:a16="http://schemas.microsoft.com/office/drawing/2014/main" val="3226175949"/>
                  </a:ext>
                </a:extLst>
              </a:tr>
              <a:tr h="1070276">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Percorso UGOV Contabilità (9 moduli)</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 dai Responsabili di Struttura</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27 maggio primo modulo su </a:t>
                      </a:r>
                      <a:r>
                        <a:rPr lang="it-IT" sz="1800" b="0" i="0" u="none" strike="noStrike" cap="all" spc="48" baseline="0" dirty="0" err="1">
                          <a:ln>
                            <a:noFill/>
                          </a:ln>
                          <a:solidFill>
                            <a:schemeClr val="tx1"/>
                          </a:solidFill>
                          <a:effectLst/>
                          <a:uFillTx/>
                          <a:latin typeface="+mn-lt"/>
                          <a:ea typeface="+mn-ea"/>
                          <a:cs typeface="+mn-cs"/>
                          <a:sym typeface="Avenir LT Std 35 Light"/>
                        </a:rPr>
                        <a:t>Ugov</a:t>
                      </a:r>
                      <a:r>
                        <a:rPr lang="it-IT" sz="1800" b="0" i="0" u="none" strike="noStrike" cap="all" spc="48" baseline="0" dirty="0">
                          <a:ln>
                            <a:noFill/>
                          </a:ln>
                          <a:solidFill>
                            <a:schemeClr val="tx1"/>
                          </a:solidFill>
                          <a:effectLst/>
                          <a:uFillTx/>
                          <a:latin typeface="+mn-lt"/>
                          <a:ea typeface="+mn-ea"/>
                          <a:cs typeface="+mn-cs"/>
                          <a:sym typeface="Avenir LT Std 35 Light"/>
                        </a:rPr>
                        <a:t> Missioni poi da settembre 2025</a:t>
                      </a:r>
                    </a:p>
                  </a:txBody>
                  <a:tcPr marL="9525" marR="9525" marT="9525" marB="0" anchor="ctr"/>
                </a:tc>
                <a:tc>
                  <a:txBody>
                    <a:bodyPr/>
                    <a:lstStyle/>
                    <a:p>
                      <a:pPr algn="l" fontAlgn="b"/>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b"/>
                </a:tc>
                <a:extLst>
                  <a:ext uri="{0D108BD9-81ED-4DB2-BD59-A6C34878D82A}">
                    <a16:rowId xmlns:a16="http://schemas.microsoft.com/office/drawing/2014/main" val="426257617"/>
                  </a:ext>
                </a:extLst>
              </a:tr>
            </a:tbl>
          </a:graphicData>
        </a:graphic>
      </p:graphicFrame>
    </p:spTree>
    <p:extLst>
      <p:ext uri="{BB962C8B-B14F-4D97-AF65-F5344CB8AC3E}">
        <p14:creationId xmlns:p14="http://schemas.microsoft.com/office/powerpoint/2010/main" val="3180285026"/>
      </p:ext>
    </p:extLst>
  </p:cSld>
  <p:clrMapOvr>
    <a:overrideClrMapping bg1="lt1" tx1="dk1" bg2="lt2" tx2="dk2" accent1="accent1" accent2="accent2" accent3="accent3" accent4="accent4" accent5="accent5" accent6="accent6" hlink="hlink" folHlink="folHlink"/>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Indice">
            <a:extLst>
              <a:ext uri="{FF2B5EF4-FFF2-40B4-BE49-F238E27FC236}">
                <a16:creationId xmlns:a16="http://schemas.microsoft.com/office/drawing/2014/main" id="{9ABB61E4-7D48-1346-8589-9673777928A3}"/>
              </a:ext>
            </a:extLst>
          </p:cNvPr>
          <p:cNvSpPr txBox="1">
            <a:spLocks/>
          </p:cNvSpPr>
          <p:nvPr/>
        </p:nvSpPr>
        <p:spPr>
          <a:xfrm>
            <a:off x="3784920" y="3218687"/>
            <a:ext cx="18160680" cy="6999439"/>
          </a:xfrm>
          <a:prstGeom prst="rect">
            <a:avLst/>
          </a:prstGeom>
          <a:extLst>
            <a:ext uri="{C572A759-6A51-4108-AA02-DFA0A04FC94B}">
              <ma14:wrappingTextBoxFlag xmlns:ma14="http://schemas.microsoft.com/office/mac/drawingml/2011/main" xmlns="" val="1"/>
            </a:ext>
          </a:extLst>
        </p:spPr>
        <p:txBody>
          <a:bodyPr>
            <a:normAutofit/>
          </a:bodyPr>
          <a:lstStyle>
            <a:lvl1pPr marL="0" marR="0" indent="0" algn="l" defTabSz="647700" rtl="0" eaLnBrk="1" latinLnBrk="0" hangingPunct="1">
              <a:lnSpc>
                <a:spcPct val="100000"/>
              </a:lnSpc>
              <a:spcBef>
                <a:spcPts val="0"/>
              </a:spcBef>
              <a:spcAft>
                <a:spcPts val="0"/>
              </a:spcAft>
              <a:buClrTx/>
              <a:buSzTx/>
              <a:buFontTx/>
              <a:buNone/>
              <a:tabLst/>
              <a:defRPr sz="3400" b="0" i="0" u="none" strike="noStrike" cap="none" spc="300" baseline="0">
                <a:ln>
                  <a:noFill/>
                </a:ln>
                <a:solidFill>
                  <a:srgbClr val="1D355E"/>
                </a:solidFill>
                <a:uFillTx/>
                <a:latin typeface="Avenir LT Std 55 Roman"/>
                <a:ea typeface="Avenir LT Std 55 Roman"/>
                <a:cs typeface="Avenir LT Std 55 Roman"/>
                <a:sym typeface="Avenir LT Std 55 Roman"/>
              </a:defRPr>
            </a:lvl1pPr>
            <a:lvl2pPr marL="79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2pPr>
            <a:lvl3pPr marL="130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3pPr>
            <a:lvl4pPr marL="181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4pPr>
            <a:lvl5pPr marL="2322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5pPr>
            <a:lvl6pPr marL="2830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6pPr>
            <a:lvl7pPr marL="333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7pPr>
            <a:lvl8pPr marL="384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8pPr>
            <a:lvl9pPr marL="435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9pPr>
          </a:lstStyle>
          <a:p>
            <a:endParaRPr lang="it-IT" dirty="0"/>
          </a:p>
        </p:txBody>
      </p:sp>
      <p:graphicFrame>
        <p:nvGraphicFramePr>
          <p:cNvPr id="2" name="Tabella 1">
            <a:extLst>
              <a:ext uri="{FF2B5EF4-FFF2-40B4-BE49-F238E27FC236}">
                <a16:creationId xmlns:a16="http://schemas.microsoft.com/office/drawing/2014/main" id="{3842A893-6134-3B42-DDF6-7856B4173E5D}"/>
              </a:ext>
            </a:extLst>
          </p:cNvPr>
          <p:cNvGraphicFramePr>
            <a:graphicFrameLocks noGrp="1"/>
          </p:cNvGraphicFramePr>
          <p:nvPr>
            <p:extLst>
              <p:ext uri="{D42A27DB-BD31-4B8C-83A1-F6EECF244321}">
                <p14:modId xmlns:p14="http://schemas.microsoft.com/office/powerpoint/2010/main" val="2552746916"/>
              </p:ext>
            </p:extLst>
          </p:nvPr>
        </p:nvGraphicFramePr>
        <p:xfrm>
          <a:off x="690113" y="155276"/>
          <a:ext cx="22929012" cy="12167631"/>
        </p:xfrm>
        <a:graphic>
          <a:graphicData uri="http://schemas.openxmlformats.org/drawingml/2006/table">
            <a:tbl>
              <a:tblPr>
                <a:tableStyleId>{5940675A-B579-460E-94D1-54222C63F5DA}</a:tableStyleId>
              </a:tblPr>
              <a:tblGrid>
                <a:gridCol w="7860238">
                  <a:extLst>
                    <a:ext uri="{9D8B030D-6E8A-4147-A177-3AD203B41FA5}">
                      <a16:colId xmlns:a16="http://schemas.microsoft.com/office/drawing/2014/main" val="1884983131"/>
                    </a:ext>
                  </a:extLst>
                </a:gridCol>
                <a:gridCol w="6721498">
                  <a:extLst>
                    <a:ext uri="{9D8B030D-6E8A-4147-A177-3AD203B41FA5}">
                      <a16:colId xmlns:a16="http://schemas.microsoft.com/office/drawing/2014/main" val="4279069804"/>
                    </a:ext>
                  </a:extLst>
                </a:gridCol>
                <a:gridCol w="8256791">
                  <a:extLst>
                    <a:ext uri="{9D8B030D-6E8A-4147-A177-3AD203B41FA5}">
                      <a16:colId xmlns:a16="http://schemas.microsoft.com/office/drawing/2014/main" val="2594086221"/>
                    </a:ext>
                  </a:extLst>
                </a:gridCol>
                <a:gridCol w="90485">
                  <a:extLst>
                    <a:ext uri="{9D8B030D-6E8A-4147-A177-3AD203B41FA5}">
                      <a16:colId xmlns:a16="http://schemas.microsoft.com/office/drawing/2014/main" val="517453397"/>
                    </a:ext>
                  </a:extLst>
                </a:gridCol>
              </a:tblGrid>
              <a:tr h="521705">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Area didattica</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a:ln>
                            <a:noFill/>
                          </a:ln>
                          <a:solidFill>
                            <a:schemeClr val="tx1"/>
                          </a:solidFill>
                          <a:effectLst/>
                          <a:uFillTx/>
                          <a:latin typeface="+mn-lt"/>
                          <a:ea typeface="+mn-ea"/>
                          <a:cs typeface="+mn-cs"/>
                          <a:sym typeface="Avenir LT Std 35 Light"/>
                        </a:rPr>
                        <a:t>Destinatari</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Note</a:t>
                      </a:r>
                    </a:p>
                  </a:txBody>
                  <a:tcPr marL="9525" marR="9525" marT="9525" marB="0" anchor="b"/>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97837851"/>
                  </a:ext>
                </a:extLst>
              </a:tr>
              <a:tr h="1106415">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Applicativo per la didattica ESSE3</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individuato delle Segreterie didattiche di Dipartimento, Settore Servizi alla didattica</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in attesa bozza programma</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47631458"/>
                  </a:ext>
                </a:extLst>
              </a:tr>
              <a:tr h="1544054">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Formazione di supporto al processo di Accreditamento Periodico 2025</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TA e docente coinvolto nella visita di Accreditamento Periodico dell'Ateneo da parte di ANVUR 19-23 maggio 2025</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27-28-29 gennaio 2025</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14-15-16 aprile 2025</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28-29 aprile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68936210"/>
                  </a:ext>
                </a:extLst>
              </a:tr>
              <a:tr h="1174952">
                <a:tc>
                  <a:txBody>
                    <a:bodyPr/>
                    <a:lstStyle/>
                    <a:p>
                      <a:pPr algn="l" fontAlgn="ctr"/>
                      <a:r>
                        <a:rPr lang="it-IT" sz="1800" b="0" i="0" u="none" strike="noStrike" cap="all" spc="48" baseline="0" dirty="0" err="1">
                          <a:ln>
                            <a:noFill/>
                          </a:ln>
                          <a:solidFill>
                            <a:schemeClr val="tx1"/>
                          </a:solidFill>
                          <a:effectLst/>
                          <a:uFillTx/>
                          <a:latin typeface="+mn-lt"/>
                          <a:ea typeface="+mn-ea"/>
                          <a:cs typeface="+mn-cs"/>
                          <a:sym typeface="Avenir LT Std 35 Light"/>
                        </a:rPr>
                        <a:t>Ugov</a:t>
                      </a:r>
                      <a:r>
                        <a:rPr lang="it-IT" sz="1800" b="0" i="0" u="none" strike="noStrike" cap="all" spc="48" baseline="0" dirty="0">
                          <a:ln>
                            <a:noFill/>
                          </a:ln>
                          <a:solidFill>
                            <a:schemeClr val="tx1"/>
                          </a:solidFill>
                          <a:effectLst/>
                          <a:uFillTx/>
                          <a:latin typeface="+mn-lt"/>
                          <a:ea typeface="+mn-ea"/>
                          <a:cs typeface="+mn-cs"/>
                          <a:sym typeface="Avenir LT Std 35 Light"/>
                        </a:rPr>
                        <a:t> Didattica: Le regole dei piani di studio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individuato delle Segreterie didattiche di Dipartimento, personale Ufficio Carriere studenti interessato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Svolto il 3-4 aprile 2025 </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46950123"/>
                  </a:ext>
                </a:extLst>
              </a:tr>
              <a:tr h="1092319">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Centralità dello studente: modalità di relazione</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individuato delle Segreterie didattiche di Dipartimento e del Settore Servizi alla didattica</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2 edizioni il 17-18 giugno 2025 (terza edizione il 17 settembre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62541299"/>
                  </a:ext>
                </a:extLst>
              </a:tr>
              <a:tr h="886776">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Area organizzazione e risorse umane</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Destinatari</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Note</a:t>
                      </a:r>
                    </a:p>
                  </a:txBody>
                  <a:tcPr marL="9525" marR="9525" marT="9525" marB="0" anchor="b"/>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46763655"/>
                  </a:ext>
                </a:extLst>
              </a:tr>
              <a:tr h="1069476">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Percorso di </a:t>
                      </a:r>
                      <a:r>
                        <a:rPr lang="it-IT" sz="1800" b="0" i="0" u="none" strike="noStrike" cap="all" spc="48" baseline="0" dirty="0" err="1">
                          <a:ln>
                            <a:noFill/>
                          </a:ln>
                          <a:solidFill>
                            <a:schemeClr val="tx1"/>
                          </a:solidFill>
                          <a:effectLst/>
                          <a:uFillTx/>
                          <a:latin typeface="+mn-lt"/>
                          <a:ea typeface="+mn-ea"/>
                          <a:cs typeface="+mn-cs"/>
                          <a:sym typeface="Avenir LT Std 35 Light"/>
                        </a:rPr>
                        <a:t>onboarding</a:t>
                      </a:r>
                      <a:r>
                        <a:rPr lang="it-IT" sz="1800" b="0" i="0" u="none" strike="noStrike" cap="all" spc="48" baseline="0" dirty="0">
                          <a:ln>
                            <a:noFill/>
                          </a:ln>
                          <a:solidFill>
                            <a:schemeClr val="tx1"/>
                          </a:solidFill>
                          <a:effectLst/>
                          <a:uFillTx/>
                          <a:latin typeface="+mn-lt"/>
                          <a:ea typeface="+mn-ea"/>
                          <a:cs typeface="+mn-cs"/>
                          <a:sym typeface="Avenir LT Std 35 Light"/>
                        </a:rPr>
                        <a:t>: accoglienza ed inserimento del personale tecnico amministrativo neoassunto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neo assunto da ottobre 2023</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Svolto il 27 marzo, 1° e 10 aprile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34105781"/>
                  </a:ext>
                </a:extLst>
              </a:tr>
              <a:tr h="995684">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Diffondere la cultura delle pari opportunità e dell'inclusione nella comunità dell'Ateneo</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tutto il personale</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tematiche PAP 2025 CUG</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5417607"/>
                  </a:ext>
                </a:extLst>
              </a:tr>
              <a:tr h="906336">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Alla ricerca della parità: le donne nella scienza</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tutto il personale</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organizzato con il CUG il 1° aprile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98185479"/>
                  </a:ext>
                </a:extLst>
              </a:tr>
              <a:tr h="815702">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Performance e Valutazione nell'Università</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individuato dai Responsabili di Struttura e personale neoassunto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2 edizioni l’11 aprile e l’11 giugno 2025 per il personale neoassunto e che non l’ha già svolto nel 2024</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17709275"/>
                  </a:ext>
                </a:extLst>
              </a:tr>
              <a:tr h="1027106">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Informazioni utili alla corretta lettura del cedolino stipendiale</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interessato che non ha partecipato alle scorse edizioni</a:t>
                      </a:r>
                    </a:p>
                  </a:txBody>
                  <a:tcPr marL="9525" marR="9525" marT="9525" marB="0" anchor="ctr"/>
                </a:tc>
                <a:tc>
                  <a:txBody>
                    <a:bodyPr/>
                    <a:lstStyle/>
                    <a:p>
                      <a:pPr algn="l" fontAlgn="ct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43902941"/>
                  </a:ext>
                </a:extLst>
              </a:tr>
              <a:tr h="1027106">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Le novità 2025 in materia previdenziale e la gestione della </a:t>
                      </a:r>
                      <a:r>
                        <a:rPr lang="it-IT" sz="1800" b="0" i="0" u="none" strike="noStrike" cap="all" spc="48" baseline="0" dirty="0" err="1">
                          <a:ln>
                            <a:noFill/>
                          </a:ln>
                          <a:solidFill>
                            <a:schemeClr val="tx1"/>
                          </a:solidFill>
                          <a:effectLst/>
                          <a:uFillTx/>
                          <a:latin typeface="+mn-lt"/>
                          <a:ea typeface="+mn-ea"/>
                          <a:cs typeface="+mn-cs"/>
                          <a:sym typeface="Avenir LT Std 35 Light"/>
                        </a:rPr>
                        <a:t>ListaPosPA</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dell'Ufficio Stipendi e Pensioni dell'Università di Trieste, di Udine e della Sissa</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18 e 19 marzo 2025 - Formazione condivisa. Organizzato dall'Università di Udine</a:t>
                      </a:r>
                    </a:p>
                  </a:txBody>
                  <a:tcPr marL="9525" marR="9525" marT="9525" marB="0" anchor="ctr"/>
                </a:tc>
                <a:tc>
                  <a:txBody>
                    <a:bodyPr/>
                    <a:lstStyle/>
                    <a:p>
                      <a:pPr algn="l" fontAlgn="b"/>
                      <a:endParaRPr lang="it-IT"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39894961"/>
                  </a:ext>
                </a:extLst>
              </a:tr>
            </a:tbl>
          </a:graphicData>
        </a:graphic>
      </p:graphicFrame>
    </p:spTree>
    <p:extLst>
      <p:ext uri="{BB962C8B-B14F-4D97-AF65-F5344CB8AC3E}">
        <p14:creationId xmlns:p14="http://schemas.microsoft.com/office/powerpoint/2010/main" val="2520751250"/>
      </p:ext>
    </p:extLst>
  </p:cSld>
  <p:clrMapOvr>
    <a:overrideClrMapping bg1="lt1" tx1="dk1" bg2="lt2" tx2="dk2" accent1="accent1" accent2="accent2" accent3="accent3" accent4="accent4" accent5="accent5" accent6="accent6" hlink="hlink" folHlink="folHlink"/>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Indice">
            <a:extLst>
              <a:ext uri="{FF2B5EF4-FFF2-40B4-BE49-F238E27FC236}">
                <a16:creationId xmlns:a16="http://schemas.microsoft.com/office/drawing/2014/main" id="{9ABB61E4-7D48-1346-8589-9673777928A3}"/>
              </a:ext>
            </a:extLst>
          </p:cNvPr>
          <p:cNvSpPr txBox="1">
            <a:spLocks/>
          </p:cNvSpPr>
          <p:nvPr/>
        </p:nvSpPr>
        <p:spPr>
          <a:xfrm>
            <a:off x="1395663" y="513346"/>
            <a:ext cx="22041853" cy="11117179"/>
          </a:xfrm>
          <a:prstGeom prst="rect">
            <a:avLst/>
          </a:prstGeom>
          <a:extLst>
            <a:ext uri="{C572A759-6A51-4108-AA02-DFA0A04FC94B}">
              <ma14:wrappingTextBoxFlag xmlns:ma14="http://schemas.microsoft.com/office/mac/drawingml/2011/main" xmlns="" val="1"/>
            </a:ext>
          </a:extLst>
        </p:spPr>
        <p:txBody>
          <a:bodyPr>
            <a:normAutofit/>
          </a:bodyPr>
          <a:lstStyle>
            <a:lvl1pPr marL="0" marR="0" indent="0" algn="l" defTabSz="647700" rtl="0" eaLnBrk="1" latinLnBrk="0" hangingPunct="1">
              <a:lnSpc>
                <a:spcPct val="100000"/>
              </a:lnSpc>
              <a:spcBef>
                <a:spcPts val="0"/>
              </a:spcBef>
              <a:spcAft>
                <a:spcPts val="0"/>
              </a:spcAft>
              <a:buClrTx/>
              <a:buSzTx/>
              <a:buFontTx/>
              <a:buNone/>
              <a:tabLst/>
              <a:defRPr sz="3400" b="0" i="0" u="none" strike="noStrike" cap="none" spc="300" baseline="0">
                <a:ln>
                  <a:noFill/>
                </a:ln>
                <a:solidFill>
                  <a:srgbClr val="1D355E"/>
                </a:solidFill>
                <a:uFillTx/>
                <a:latin typeface="Avenir LT Std 55 Roman"/>
                <a:ea typeface="Avenir LT Std 55 Roman"/>
                <a:cs typeface="Avenir LT Std 55 Roman"/>
                <a:sym typeface="Avenir LT Std 55 Roman"/>
              </a:defRPr>
            </a:lvl1pPr>
            <a:lvl2pPr marL="79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2pPr>
            <a:lvl3pPr marL="130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3pPr>
            <a:lvl4pPr marL="181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4pPr>
            <a:lvl5pPr marL="2322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5pPr>
            <a:lvl6pPr marL="2830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6pPr>
            <a:lvl7pPr marL="333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7pPr>
            <a:lvl8pPr marL="384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8pPr>
            <a:lvl9pPr marL="435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9pPr>
          </a:lstStyle>
          <a:p>
            <a:endParaRPr lang="it-IT" dirty="0"/>
          </a:p>
        </p:txBody>
      </p:sp>
      <p:graphicFrame>
        <p:nvGraphicFramePr>
          <p:cNvPr id="3" name="Tabella 2">
            <a:extLst>
              <a:ext uri="{FF2B5EF4-FFF2-40B4-BE49-F238E27FC236}">
                <a16:creationId xmlns:a16="http://schemas.microsoft.com/office/drawing/2014/main" id="{9A431384-077C-5935-6B65-DD2153853390}"/>
              </a:ext>
            </a:extLst>
          </p:cNvPr>
          <p:cNvGraphicFramePr>
            <a:graphicFrameLocks noGrp="1"/>
          </p:cNvGraphicFramePr>
          <p:nvPr>
            <p:extLst>
              <p:ext uri="{D42A27DB-BD31-4B8C-83A1-F6EECF244321}">
                <p14:modId xmlns:p14="http://schemas.microsoft.com/office/powerpoint/2010/main" val="1485438509"/>
              </p:ext>
            </p:extLst>
          </p:nvPr>
        </p:nvGraphicFramePr>
        <p:xfrm>
          <a:off x="810883" y="513346"/>
          <a:ext cx="23118791" cy="11632645"/>
        </p:xfrm>
        <a:graphic>
          <a:graphicData uri="http://schemas.openxmlformats.org/drawingml/2006/table">
            <a:tbl>
              <a:tblPr>
                <a:tableStyleId>{5940675A-B579-460E-94D1-54222C63F5DA}</a:tableStyleId>
              </a:tblPr>
              <a:tblGrid>
                <a:gridCol w="7121650">
                  <a:extLst>
                    <a:ext uri="{9D8B030D-6E8A-4147-A177-3AD203B41FA5}">
                      <a16:colId xmlns:a16="http://schemas.microsoft.com/office/drawing/2014/main" val="75814298"/>
                    </a:ext>
                  </a:extLst>
                </a:gridCol>
                <a:gridCol w="4876565">
                  <a:extLst>
                    <a:ext uri="{9D8B030D-6E8A-4147-A177-3AD203B41FA5}">
                      <a16:colId xmlns:a16="http://schemas.microsoft.com/office/drawing/2014/main" val="3152111525"/>
                    </a:ext>
                  </a:extLst>
                </a:gridCol>
                <a:gridCol w="11031997">
                  <a:extLst>
                    <a:ext uri="{9D8B030D-6E8A-4147-A177-3AD203B41FA5}">
                      <a16:colId xmlns:a16="http://schemas.microsoft.com/office/drawing/2014/main" val="748226872"/>
                    </a:ext>
                  </a:extLst>
                </a:gridCol>
                <a:gridCol w="88579">
                  <a:extLst>
                    <a:ext uri="{9D8B030D-6E8A-4147-A177-3AD203B41FA5}">
                      <a16:colId xmlns:a16="http://schemas.microsoft.com/office/drawing/2014/main" val="1767103719"/>
                    </a:ext>
                  </a:extLst>
                </a:gridCol>
              </a:tblGrid>
              <a:tr h="514024">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Area tecnica/transizione ecologica </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a:ln>
                            <a:noFill/>
                          </a:ln>
                          <a:solidFill>
                            <a:schemeClr val="tx1"/>
                          </a:solidFill>
                          <a:effectLst/>
                          <a:uFillTx/>
                          <a:latin typeface="+mn-lt"/>
                          <a:ea typeface="+mn-ea"/>
                          <a:cs typeface="+mn-cs"/>
                          <a:sym typeface="Avenir LT Std 35 Light"/>
                        </a:rPr>
                        <a:t>Destinatari</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Note</a:t>
                      </a:r>
                    </a:p>
                  </a:txBody>
                  <a:tcPr marL="9525" marR="9525" marT="9525" marB="0" anchor="b"/>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6532121"/>
                  </a:ext>
                </a:extLst>
              </a:tr>
              <a:tr h="950165">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Corso Aziendale Lavori in quota – DPI di III </a:t>
                      </a:r>
                      <a:r>
                        <a:rPr lang="it-IT" sz="1800" b="0" i="0" u="none" strike="noStrike" cap="all" spc="48" baseline="0" dirty="0" err="1">
                          <a:ln>
                            <a:noFill/>
                          </a:ln>
                          <a:solidFill>
                            <a:schemeClr val="tx1"/>
                          </a:solidFill>
                          <a:effectLst/>
                          <a:uFillTx/>
                          <a:latin typeface="+mn-lt"/>
                          <a:ea typeface="+mn-ea"/>
                          <a:cs typeface="+mn-cs"/>
                          <a:sym typeface="Avenir LT Std 35 Light"/>
                        </a:rPr>
                        <a:t>Cat</a:t>
                      </a:r>
                      <a:r>
                        <a:rPr lang="it-IT" sz="1800" b="0" i="0" u="none" strike="noStrike" cap="all" spc="48" baseline="0" dirty="0">
                          <a:ln>
                            <a:noFill/>
                          </a:ln>
                          <a:solidFill>
                            <a:schemeClr val="tx1"/>
                          </a:solidFill>
                          <a:effectLst/>
                          <a:uFillTx/>
                          <a:latin typeface="+mn-lt"/>
                          <a:ea typeface="+mn-ea"/>
                          <a:cs typeface="+mn-cs"/>
                          <a:sym typeface="Avenir LT Std 35 Light"/>
                        </a:rPr>
                        <a:t>. Anticaduta</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 dell'Area dei Servizi Tecnici e di Supporto</a:t>
                      </a:r>
                    </a:p>
                  </a:txBody>
                  <a:tcPr marL="9525" marR="9525" marT="9525" marB="0" anchor="ctr"/>
                </a:tc>
                <a:tc>
                  <a:txBody>
                    <a:bodyPr/>
                    <a:lstStyle/>
                    <a:p>
                      <a:pPr algn="l" fontAlgn="ct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svolto per la parte teorica il 23 gennaio e parte pratica il 13 febbraio 2025 </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82794966"/>
                  </a:ext>
                </a:extLst>
              </a:tr>
              <a:tr h="2198656">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Registro elettronico nazionale per la tracciabilità dei rifiuti (RENTRI): sistema di tracciabilità dei rifiuti (obbligatorio dal 13 febbraio 2025)</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incaricato alla gestione dei rifiuti (Amministrazione Centrale e Dipartimenti)</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L'Ateneo deve obbligatoriamente iscriversi al RENTRI in quanto sede di attività che produce rifiuti speciali pericolosi con più di 50 dipendenti.</a:t>
                      </a:r>
                      <a:br>
                        <a:rPr lang="it-IT" sz="1800" b="0" i="0" u="none" strike="noStrike" cap="all" spc="48" baseline="0">
                          <a:ln>
                            <a:noFill/>
                          </a:ln>
                          <a:solidFill>
                            <a:schemeClr val="tx1"/>
                          </a:solidFill>
                          <a:effectLst/>
                          <a:uFillTx/>
                          <a:latin typeface="+mn-lt"/>
                          <a:ea typeface="+mn-ea"/>
                          <a:cs typeface="+mn-cs"/>
                          <a:sym typeface="Avenir LT Std 35 Light"/>
                        </a:rPr>
                      </a:br>
                      <a:r>
                        <a:rPr lang="it-IT" sz="1800" b="0" i="0" u="none" strike="noStrike" cap="all" spc="48" baseline="0">
                          <a:ln>
                            <a:noFill/>
                          </a:ln>
                          <a:solidFill>
                            <a:schemeClr val="tx1"/>
                          </a:solidFill>
                          <a:effectLst/>
                          <a:uFillTx/>
                          <a:latin typeface="+mn-lt"/>
                          <a:ea typeface="+mn-ea"/>
                          <a:cs typeface="+mn-cs"/>
                          <a:sym typeface="Avenir LT Std 35 Light"/>
                        </a:rPr>
                        <a:t>svolto il 22 gennaio 2025: Modalità operative e compilazione dei FIR e dei REGISTRI, a cura di TuttoAmbiente</a:t>
                      </a:r>
                      <a:br>
                        <a:rPr lang="it-IT" sz="1800" b="0" i="0" u="none" strike="noStrike" cap="all" spc="48" baseline="0">
                          <a:ln>
                            <a:noFill/>
                          </a:ln>
                          <a:solidFill>
                            <a:schemeClr val="tx1"/>
                          </a:solidFill>
                          <a:effectLst/>
                          <a:uFillTx/>
                          <a:latin typeface="+mn-lt"/>
                          <a:ea typeface="+mn-ea"/>
                          <a:cs typeface="+mn-cs"/>
                          <a:sym typeface="Avenir LT Std 35 Light"/>
                        </a:rPr>
                      </a:br>
                      <a:r>
                        <a:rPr lang="it-IT" sz="1800" b="0" i="0" u="none" strike="noStrike" cap="all" spc="48" baseline="0">
                          <a:ln>
                            <a:noFill/>
                          </a:ln>
                          <a:solidFill>
                            <a:schemeClr val="tx1"/>
                          </a:solidFill>
                          <a:effectLst/>
                          <a:uFillTx/>
                          <a:latin typeface="+mn-lt"/>
                          <a:ea typeface="+mn-ea"/>
                          <a:cs typeface="+mn-cs"/>
                          <a:sym typeface="Avenir LT Std 35 Light"/>
                        </a:rPr>
                        <a:t>svolto il 3-4 febbraio 2025: Master class RENTRI “Guida pratica all’utilizzo del portale RENTRI”, a cura di TuttoAmbiente</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04150281"/>
                  </a:ext>
                </a:extLst>
              </a:tr>
              <a:tr h="1612284">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Percorsi </a:t>
                      </a:r>
                      <a:r>
                        <a:rPr lang="it-IT" sz="1800" b="0" i="0" u="none" strike="noStrike" cap="all" spc="48" baseline="0" dirty="0" err="1">
                          <a:ln>
                            <a:noFill/>
                          </a:ln>
                          <a:solidFill>
                            <a:schemeClr val="tx1"/>
                          </a:solidFill>
                          <a:effectLst/>
                          <a:uFillTx/>
                          <a:latin typeface="+mn-lt"/>
                          <a:ea typeface="+mn-ea"/>
                          <a:cs typeface="+mn-cs"/>
                          <a:sym typeface="Avenir LT Std 35 Light"/>
                        </a:rPr>
                        <a:t>Syllabus</a:t>
                      </a:r>
                      <a:r>
                        <a:rPr lang="it-IT" sz="1800" b="0" i="0" u="none" strike="noStrike" cap="all" spc="48" baseline="0" dirty="0">
                          <a:ln>
                            <a:noFill/>
                          </a:ln>
                          <a:solidFill>
                            <a:schemeClr val="tx1"/>
                          </a:solidFill>
                          <a:effectLst/>
                          <a:uFillTx/>
                          <a:latin typeface="+mn-lt"/>
                          <a:ea typeface="+mn-ea"/>
                          <a:cs typeface="+mn-cs"/>
                          <a:sym typeface="Avenir LT Std 35 Light"/>
                        </a:rPr>
                        <a:t> sulla transizione ecologica:</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 La gestione degli appalti verdi per una Pubblica Amministrazione sostenibile: Saper orientare la domanda di beni, servizi e lavori della PA verso i principi della sostenibilità</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tutto il personale abilitato e registrato alla piattaforma </a:t>
                      </a:r>
                      <a:r>
                        <a:rPr lang="it-IT" sz="1800" b="0" i="0" u="none" strike="noStrike" cap="all" spc="48" baseline="0" dirty="0" err="1">
                          <a:ln>
                            <a:noFill/>
                          </a:ln>
                          <a:solidFill>
                            <a:schemeClr val="tx1"/>
                          </a:solidFill>
                          <a:effectLst/>
                          <a:uFillTx/>
                          <a:latin typeface="+mn-lt"/>
                          <a:ea typeface="+mn-ea"/>
                          <a:cs typeface="+mn-cs"/>
                          <a:sym typeface="Avenir LT Std 35 Light"/>
                        </a:rPr>
                        <a:t>Syllabus</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Abilitazione e registrazione alla piattaforma </a:t>
                      </a:r>
                      <a:r>
                        <a:rPr lang="it-IT" sz="1800" b="0" i="0" u="none" strike="noStrike" cap="all" spc="48" baseline="0" dirty="0" err="1">
                          <a:ln>
                            <a:noFill/>
                          </a:ln>
                          <a:solidFill>
                            <a:schemeClr val="tx1"/>
                          </a:solidFill>
                          <a:effectLst/>
                          <a:uFillTx/>
                          <a:latin typeface="+mn-lt"/>
                          <a:ea typeface="+mn-ea"/>
                          <a:cs typeface="+mn-cs"/>
                          <a:sym typeface="Avenir LT Std 35 Light"/>
                        </a:rPr>
                        <a:t>Syllabus</a:t>
                      </a:r>
                      <a:r>
                        <a:rPr lang="it-IT" sz="1800" b="0" i="0" u="none" strike="noStrike" cap="all" spc="48" baseline="0" dirty="0">
                          <a:ln>
                            <a:noFill/>
                          </a:ln>
                          <a:solidFill>
                            <a:schemeClr val="tx1"/>
                          </a:solidFill>
                          <a:effectLst/>
                          <a:uFillTx/>
                          <a:latin typeface="+mn-lt"/>
                          <a:ea typeface="+mn-ea"/>
                          <a:cs typeface="+mn-cs"/>
                          <a:sym typeface="Avenir LT Std 35 Light"/>
                        </a:rPr>
                        <a:t> a cura dell'Unità di staff Formazione</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39447236"/>
                  </a:ext>
                </a:extLst>
              </a:tr>
              <a:tr h="669073">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Area transizione digitale</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Destinatari</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Note</a:t>
                      </a:r>
                    </a:p>
                  </a:txBody>
                  <a:tcPr marL="9525" marR="9525" marT="9525" marB="0" anchor="b"/>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95216493"/>
                  </a:ext>
                </a:extLst>
              </a:tr>
              <a:tr h="874950">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Percorso </a:t>
                      </a:r>
                      <a:r>
                        <a:rPr lang="it-IT" sz="1800" b="0" i="0" u="none" strike="noStrike" cap="all" spc="48" baseline="0" dirty="0" err="1">
                          <a:ln>
                            <a:noFill/>
                          </a:ln>
                          <a:solidFill>
                            <a:schemeClr val="tx1"/>
                          </a:solidFill>
                          <a:effectLst/>
                          <a:uFillTx/>
                          <a:latin typeface="+mn-lt"/>
                          <a:ea typeface="+mn-ea"/>
                          <a:cs typeface="+mn-cs"/>
                          <a:sym typeface="Avenir LT Std 35 Light"/>
                        </a:rPr>
                        <a:t>Syllabus</a:t>
                      </a:r>
                      <a:r>
                        <a:rPr lang="it-IT" sz="1800" b="0" i="0" u="none" strike="noStrike" cap="all" spc="48" baseline="0" dirty="0">
                          <a:ln>
                            <a:noFill/>
                          </a:ln>
                          <a:solidFill>
                            <a:schemeClr val="tx1"/>
                          </a:solidFill>
                          <a:effectLst/>
                          <a:uFillTx/>
                          <a:latin typeface="+mn-lt"/>
                          <a:ea typeface="+mn-ea"/>
                          <a:cs typeface="+mn-cs"/>
                          <a:sym typeface="Avenir LT Std 35 Light"/>
                        </a:rPr>
                        <a:t>:</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 Competenze digitali per la PA</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tutto il personale abilitato e registrato alla piattaforma </a:t>
                      </a:r>
                      <a:r>
                        <a:rPr lang="it-IT" sz="1800" b="0" i="0" u="none" strike="noStrike" cap="all" spc="48" baseline="0" dirty="0" err="1">
                          <a:ln>
                            <a:noFill/>
                          </a:ln>
                          <a:solidFill>
                            <a:schemeClr val="tx1"/>
                          </a:solidFill>
                          <a:effectLst/>
                          <a:uFillTx/>
                          <a:latin typeface="+mn-lt"/>
                          <a:ea typeface="+mn-ea"/>
                          <a:cs typeface="+mn-cs"/>
                          <a:sym typeface="Avenir LT Std 35 Light"/>
                        </a:rPr>
                        <a:t>Syllabus</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Abilitazione e registrazione alla piattaforma Syllabus a cura dell'Unità di staff Formazione</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76001299"/>
                  </a:ext>
                </a:extLst>
              </a:tr>
              <a:tr h="1163263">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Percorso </a:t>
                      </a:r>
                      <a:r>
                        <a:rPr lang="it-IT" sz="1800" b="0" i="0" u="none" strike="noStrike" cap="all" spc="48" baseline="0" dirty="0" err="1">
                          <a:ln>
                            <a:noFill/>
                          </a:ln>
                          <a:solidFill>
                            <a:schemeClr val="tx1"/>
                          </a:solidFill>
                          <a:effectLst/>
                          <a:uFillTx/>
                          <a:latin typeface="+mn-lt"/>
                          <a:ea typeface="+mn-ea"/>
                          <a:cs typeface="+mn-cs"/>
                          <a:sym typeface="Avenir LT Std 35 Light"/>
                        </a:rPr>
                        <a:t>Syllabus</a:t>
                      </a:r>
                      <a:r>
                        <a:rPr lang="it-IT" sz="1800" b="0" i="0" u="none" strike="noStrike" cap="all" spc="48" baseline="0" dirty="0">
                          <a:ln>
                            <a:noFill/>
                          </a:ln>
                          <a:solidFill>
                            <a:schemeClr val="tx1"/>
                          </a:solidFill>
                          <a:effectLst/>
                          <a:uFillTx/>
                          <a:latin typeface="+mn-lt"/>
                          <a:ea typeface="+mn-ea"/>
                          <a:cs typeface="+mn-cs"/>
                          <a:sym typeface="Avenir LT Std 35 Light"/>
                        </a:rPr>
                        <a:t>:</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 BIM e gestione informativa digitale delle costruzioni all'interno del nuovo codice dei contratti pubblici</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tutto il personale abilitato e registrato alla piattaforma </a:t>
                      </a:r>
                      <a:r>
                        <a:rPr lang="it-IT" sz="1800" b="0" i="0" u="none" strike="noStrike" cap="all" spc="48" baseline="0" dirty="0" err="1">
                          <a:ln>
                            <a:noFill/>
                          </a:ln>
                          <a:solidFill>
                            <a:schemeClr val="tx1"/>
                          </a:solidFill>
                          <a:effectLst/>
                          <a:uFillTx/>
                          <a:latin typeface="+mn-lt"/>
                          <a:ea typeface="+mn-ea"/>
                          <a:cs typeface="+mn-cs"/>
                          <a:sym typeface="Avenir LT Std 35 Light"/>
                        </a:rPr>
                        <a:t>Syllabus</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Abilitazione e registrazione alla piattaforma Syllabus a cura dell'Unità di staff Formazione</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17809346"/>
                  </a:ext>
                </a:extLst>
              </a:tr>
              <a:tr h="874950">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Percorso Syllabus:</a:t>
                      </a:r>
                      <a:br>
                        <a:rPr lang="it-IT" sz="1800" b="0" i="0" u="none" strike="noStrike" cap="all" spc="48" baseline="0">
                          <a:ln>
                            <a:noFill/>
                          </a:ln>
                          <a:solidFill>
                            <a:schemeClr val="tx1"/>
                          </a:solidFill>
                          <a:effectLst/>
                          <a:uFillTx/>
                          <a:latin typeface="+mn-lt"/>
                          <a:ea typeface="+mn-ea"/>
                          <a:cs typeface="+mn-cs"/>
                          <a:sym typeface="Avenir LT Std 35 Light"/>
                        </a:rPr>
                      </a:br>
                      <a:r>
                        <a:rPr lang="it-IT" sz="1800" b="0" i="0" u="none" strike="noStrike" cap="all" spc="48" baseline="0">
                          <a:ln>
                            <a:noFill/>
                          </a:ln>
                          <a:solidFill>
                            <a:schemeClr val="tx1"/>
                          </a:solidFill>
                          <a:effectLst/>
                          <a:uFillTx/>
                          <a:latin typeface="+mn-lt"/>
                          <a:ea typeface="+mn-ea"/>
                          <a:cs typeface="+mn-cs"/>
                          <a:sym typeface="Avenir LT Std 35 Light"/>
                        </a:rPr>
                        <a:t>- Cybersicurezza: sviluppare la consapevolezza nella PA</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tutto il personale abilitato e registrato alla piattaforma Syllabus</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Abilitazione e registrazione alla piattaforma </a:t>
                      </a:r>
                      <a:r>
                        <a:rPr lang="it-IT" sz="1800" b="0" i="0" u="none" strike="noStrike" cap="all" spc="48" baseline="0" dirty="0" err="1">
                          <a:ln>
                            <a:noFill/>
                          </a:ln>
                          <a:solidFill>
                            <a:schemeClr val="tx1"/>
                          </a:solidFill>
                          <a:effectLst/>
                          <a:uFillTx/>
                          <a:latin typeface="+mn-lt"/>
                          <a:ea typeface="+mn-ea"/>
                          <a:cs typeface="+mn-cs"/>
                          <a:sym typeface="Avenir LT Std 35 Light"/>
                        </a:rPr>
                        <a:t>Syllabus</a:t>
                      </a:r>
                      <a:r>
                        <a:rPr lang="it-IT" sz="1800" b="0" i="0" u="none" strike="noStrike" cap="all" spc="48" baseline="0" dirty="0">
                          <a:ln>
                            <a:noFill/>
                          </a:ln>
                          <a:solidFill>
                            <a:schemeClr val="tx1"/>
                          </a:solidFill>
                          <a:effectLst/>
                          <a:uFillTx/>
                          <a:latin typeface="+mn-lt"/>
                          <a:ea typeface="+mn-ea"/>
                          <a:cs typeface="+mn-cs"/>
                          <a:sym typeface="Avenir LT Std 35 Light"/>
                        </a:rPr>
                        <a:t> a cura dell'Unità di staff Formazione</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73013783"/>
                  </a:ext>
                </a:extLst>
              </a:tr>
              <a:tr h="874950">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Percorso </a:t>
                      </a:r>
                      <a:r>
                        <a:rPr lang="it-IT" sz="1800" b="0" i="0" u="none" strike="noStrike" cap="all" spc="48" baseline="0" dirty="0" err="1">
                          <a:ln>
                            <a:noFill/>
                          </a:ln>
                          <a:solidFill>
                            <a:schemeClr val="tx1"/>
                          </a:solidFill>
                          <a:effectLst/>
                          <a:uFillTx/>
                          <a:latin typeface="+mn-lt"/>
                          <a:ea typeface="+mn-ea"/>
                          <a:cs typeface="+mn-cs"/>
                          <a:sym typeface="Avenir LT Std 35 Light"/>
                        </a:rPr>
                        <a:t>Syllabus</a:t>
                      </a:r>
                      <a:r>
                        <a:rPr lang="it-IT" sz="1800" b="0" i="0" u="none" strike="noStrike" cap="all" spc="48" baseline="0" dirty="0">
                          <a:ln>
                            <a:noFill/>
                          </a:ln>
                          <a:solidFill>
                            <a:schemeClr val="tx1"/>
                          </a:solidFill>
                          <a:effectLst/>
                          <a:uFillTx/>
                          <a:latin typeface="+mn-lt"/>
                          <a:ea typeface="+mn-ea"/>
                          <a:cs typeface="+mn-cs"/>
                          <a:sym typeface="Avenir LT Std 35 Light"/>
                        </a:rPr>
                        <a:t>:</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 Introdurre all’intelligenza artificiale</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tutto il personale abilitato e registrato alla piattaforma Syllabus</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Abilitazione e registrazione alla piattaforma </a:t>
                      </a:r>
                      <a:r>
                        <a:rPr lang="it-IT" sz="1800" b="0" i="0" u="none" strike="noStrike" cap="all" spc="48" baseline="0" dirty="0" err="1">
                          <a:ln>
                            <a:noFill/>
                          </a:ln>
                          <a:solidFill>
                            <a:schemeClr val="tx1"/>
                          </a:solidFill>
                          <a:effectLst/>
                          <a:uFillTx/>
                          <a:latin typeface="+mn-lt"/>
                          <a:ea typeface="+mn-ea"/>
                          <a:cs typeface="+mn-cs"/>
                          <a:sym typeface="Avenir LT Std 35 Light"/>
                        </a:rPr>
                        <a:t>Syllabus</a:t>
                      </a:r>
                      <a:r>
                        <a:rPr lang="it-IT" sz="1800" b="0" i="0" u="none" strike="noStrike" cap="all" spc="48" baseline="0" dirty="0">
                          <a:ln>
                            <a:noFill/>
                          </a:ln>
                          <a:solidFill>
                            <a:schemeClr val="tx1"/>
                          </a:solidFill>
                          <a:effectLst/>
                          <a:uFillTx/>
                          <a:latin typeface="+mn-lt"/>
                          <a:ea typeface="+mn-ea"/>
                          <a:cs typeface="+mn-cs"/>
                          <a:sym typeface="Avenir LT Std 35 Light"/>
                        </a:rPr>
                        <a:t> a cura dell'Unità di staff Formazione</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49505027"/>
                  </a:ext>
                </a:extLst>
              </a:tr>
              <a:tr h="950165">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Corso su AI - Intelligenza Artificiale e suo utilizzo nel lavoro quotidiano</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 dai Responsabili di Struttura</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490 iscritti. Svolte 4 edizioni il 6-12-16 e 26 maggio 2025</a:t>
                      </a:r>
                      <a:br>
                        <a:rPr lang="it-IT" sz="1800" b="0" i="0" u="none" strike="noStrike" cap="all" spc="48" baseline="0" dirty="0">
                          <a:ln>
                            <a:noFill/>
                          </a:ln>
                          <a:solidFill>
                            <a:schemeClr val="tx1"/>
                          </a:solidFill>
                          <a:effectLst/>
                          <a:uFillTx/>
                          <a:latin typeface="+mn-lt"/>
                          <a:ea typeface="+mn-ea"/>
                          <a:cs typeface="+mn-cs"/>
                          <a:sym typeface="Avenir LT Std 35 Light"/>
                        </a:rPr>
                      </a:b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54988341"/>
                  </a:ext>
                </a:extLst>
              </a:tr>
              <a:tr h="950165">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Titulus base</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neo assunto e individuato dai Responsabili di Struttura</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da settembre 2025</a:t>
                      </a:r>
                    </a:p>
                  </a:txBody>
                  <a:tcPr marL="9525" marR="9525" marT="9525" marB="0" anchor="ctr"/>
                </a:tc>
                <a:tc>
                  <a:txBody>
                    <a:bodyPr/>
                    <a:lstStyle/>
                    <a:p>
                      <a:pPr algn="l" fontAlgn="b"/>
                      <a:endParaRPr lang="it-IT"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34876094"/>
                  </a:ext>
                </a:extLst>
              </a:tr>
            </a:tbl>
          </a:graphicData>
        </a:graphic>
      </p:graphicFrame>
    </p:spTree>
    <p:extLst>
      <p:ext uri="{BB962C8B-B14F-4D97-AF65-F5344CB8AC3E}">
        <p14:creationId xmlns:p14="http://schemas.microsoft.com/office/powerpoint/2010/main" val="317618474"/>
      </p:ext>
    </p:extLst>
  </p:cSld>
  <p:clrMapOvr>
    <a:overrideClrMapping bg1="lt1" tx1="dk1" bg2="lt2" tx2="dk2" accent1="accent1" accent2="accent2" accent3="accent3" accent4="accent4" accent5="accent5" accent6="accent6" hlink="hlink" folHlink="folHlink"/>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Indice">
            <a:extLst>
              <a:ext uri="{FF2B5EF4-FFF2-40B4-BE49-F238E27FC236}">
                <a16:creationId xmlns:a16="http://schemas.microsoft.com/office/drawing/2014/main" id="{9ABB61E4-7D48-1346-8589-9673777928A3}"/>
              </a:ext>
            </a:extLst>
          </p:cNvPr>
          <p:cNvSpPr txBox="1">
            <a:spLocks/>
          </p:cNvSpPr>
          <p:nvPr/>
        </p:nvSpPr>
        <p:spPr>
          <a:xfrm>
            <a:off x="1395663" y="513346"/>
            <a:ext cx="22041853" cy="11117179"/>
          </a:xfrm>
          <a:prstGeom prst="rect">
            <a:avLst/>
          </a:prstGeom>
          <a:extLst>
            <a:ext uri="{C572A759-6A51-4108-AA02-DFA0A04FC94B}">
              <ma14:wrappingTextBoxFlag xmlns:ma14="http://schemas.microsoft.com/office/mac/drawingml/2011/main" xmlns="" val="1"/>
            </a:ext>
          </a:extLst>
        </p:spPr>
        <p:txBody>
          <a:bodyPr>
            <a:normAutofit/>
          </a:bodyPr>
          <a:lstStyle>
            <a:lvl1pPr marL="0" marR="0" indent="0" algn="l" defTabSz="647700" rtl="0" eaLnBrk="1" latinLnBrk="0" hangingPunct="1">
              <a:lnSpc>
                <a:spcPct val="100000"/>
              </a:lnSpc>
              <a:spcBef>
                <a:spcPts val="0"/>
              </a:spcBef>
              <a:spcAft>
                <a:spcPts val="0"/>
              </a:spcAft>
              <a:buClrTx/>
              <a:buSzTx/>
              <a:buFontTx/>
              <a:buNone/>
              <a:tabLst/>
              <a:defRPr sz="3400" b="0" i="0" u="none" strike="noStrike" cap="none" spc="300" baseline="0">
                <a:ln>
                  <a:noFill/>
                </a:ln>
                <a:solidFill>
                  <a:srgbClr val="1D355E"/>
                </a:solidFill>
                <a:uFillTx/>
                <a:latin typeface="Avenir LT Std 55 Roman"/>
                <a:ea typeface="Avenir LT Std 55 Roman"/>
                <a:cs typeface="Avenir LT Std 55 Roman"/>
                <a:sym typeface="Avenir LT Std 55 Roman"/>
              </a:defRPr>
            </a:lvl1pPr>
            <a:lvl2pPr marL="79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2pPr>
            <a:lvl3pPr marL="130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3pPr>
            <a:lvl4pPr marL="181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4pPr>
            <a:lvl5pPr marL="2322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5pPr>
            <a:lvl6pPr marL="2830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6pPr>
            <a:lvl7pPr marL="333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7pPr>
            <a:lvl8pPr marL="384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8pPr>
            <a:lvl9pPr marL="435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9pPr>
          </a:lstStyle>
          <a:p>
            <a:endParaRPr lang="it-IT" dirty="0"/>
          </a:p>
        </p:txBody>
      </p:sp>
      <p:graphicFrame>
        <p:nvGraphicFramePr>
          <p:cNvPr id="2" name="Tabella 1">
            <a:extLst>
              <a:ext uri="{FF2B5EF4-FFF2-40B4-BE49-F238E27FC236}">
                <a16:creationId xmlns:a16="http://schemas.microsoft.com/office/drawing/2014/main" id="{0C8ED031-F204-BA85-CF22-AFAA29DA15F7}"/>
              </a:ext>
            </a:extLst>
          </p:cNvPr>
          <p:cNvGraphicFramePr>
            <a:graphicFrameLocks noGrp="1"/>
          </p:cNvGraphicFramePr>
          <p:nvPr>
            <p:extLst>
              <p:ext uri="{D42A27DB-BD31-4B8C-83A1-F6EECF244321}">
                <p14:modId xmlns:p14="http://schemas.microsoft.com/office/powerpoint/2010/main" val="1745252929"/>
              </p:ext>
            </p:extLst>
          </p:nvPr>
        </p:nvGraphicFramePr>
        <p:xfrm>
          <a:off x="1086929" y="513347"/>
          <a:ext cx="22350587" cy="11598138"/>
        </p:xfrm>
        <a:graphic>
          <a:graphicData uri="http://schemas.openxmlformats.org/drawingml/2006/table">
            <a:tbl>
              <a:tblPr>
                <a:tableStyleId>{5940675A-B579-460E-94D1-54222C63F5DA}</a:tableStyleId>
              </a:tblPr>
              <a:tblGrid>
                <a:gridCol w="7462182">
                  <a:extLst>
                    <a:ext uri="{9D8B030D-6E8A-4147-A177-3AD203B41FA5}">
                      <a16:colId xmlns:a16="http://schemas.microsoft.com/office/drawing/2014/main" val="1699227984"/>
                    </a:ext>
                  </a:extLst>
                </a:gridCol>
                <a:gridCol w="6641044">
                  <a:extLst>
                    <a:ext uri="{9D8B030D-6E8A-4147-A177-3AD203B41FA5}">
                      <a16:colId xmlns:a16="http://schemas.microsoft.com/office/drawing/2014/main" val="667886787"/>
                    </a:ext>
                  </a:extLst>
                </a:gridCol>
                <a:gridCol w="8150914">
                  <a:extLst>
                    <a:ext uri="{9D8B030D-6E8A-4147-A177-3AD203B41FA5}">
                      <a16:colId xmlns:a16="http://schemas.microsoft.com/office/drawing/2014/main" val="4259445977"/>
                    </a:ext>
                  </a:extLst>
                </a:gridCol>
                <a:gridCol w="96447">
                  <a:extLst>
                    <a:ext uri="{9D8B030D-6E8A-4147-A177-3AD203B41FA5}">
                      <a16:colId xmlns:a16="http://schemas.microsoft.com/office/drawing/2014/main" val="1852948070"/>
                    </a:ext>
                  </a:extLst>
                </a:gridCol>
              </a:tblGrid>
              <a:tr h="790204">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Area informatica</a:t>
                      </a:r>
                    </a:p>
                  </a:txBody>
                  <a:tcPr marL="9525" marR="9525" marT="9525" marB="0" anchor="b"/>
                </a:tc>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Destinatari</a:t>
                      </a:r>
                    </a:p>
                  </a:txBody>
                  <a:tcPr marL="9525" marR="9525" marT="9525" marB="0" anchor="b"/>
                </a:tc>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Note</a:t>
                      </a:r>
                    </a:p>
                  </a:txBody>
                  <a:tcPr marL="9525" marR="9525" marT="9525" marB="0" anchor="b"/>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56420317"/>
                  </a:ext>
                </a:extLst>
              </a:tr>
              <a:tr h="1482511">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Foglio elettronico - Excel livello avanzato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individuato</a:t>
                      </a:r>
                    </a:p>
                  </a:txBody>
                  <a:tcPr marL="9525" marR="9525" marT="9525" marB="0" anchor="ctr"/>
                </a:tc>
                <a:tc>
                  <a:txBody>
                    <a:bodyPr/>
                    <a:lstStyle/>
                    <a:p>
                      <a:pPr algn="l" fontAlgn="ct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I edizione: 10, 17, 26 e 31 marzo 2025</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II edizione: 7-14-28 aprile e 5 maggio 2025</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III edizione: 9-16-23 e 30 giugno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07565821"/>
                  </a:ext>
                </a:extLst>
              </a:tr>
              <a:tr h="1039461">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Foglio elettronico - Excel livello base e avanzato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individuato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da settembre</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7451546"/>
                  </a:ext>
                </a:extLst>
              </a:tr>
              <a:tr h="1039461">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Word - livello avanzato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individuato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da settembre</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9932440"/>
                  </a:ext>
                </a:extLst>
              </a:tr>
              <a:tr h="971300">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Reti per tecnici informatici</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 tecnici informatici da individuare dal Responsabile ICT</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svolto l'8 e 9 maggio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87833015"/>
                  </a:ext>
                </a:extLst>
              </a:tr>
              <a:tr h="837075">
                <a:tc>
                  <a:txBody>
                    <a:bodyPr/>
                    <a:lstStyle/>
                    <a:p>
                      <a:pPr algn="l" fontAlgn="ctr"/>
                      <a:r>
                        <a:rPr lang="en-US" sz="1800" b="0" i="0" u="none" strike="noStrike" cap="all" spc="48" baseline="0">
                          <a:ln>
                            <a:noFill/>
                          </a:ln>
                          <a:solidFill>
                            <a:schemeClr val="tx1"/>
                          </a:solidFill>
                          <a:effectLst/>
                          <a:uFillTx/>
                          <a:latin typeface="+mn-lt"/>
                          <a:ea typeface="+mn-ea"/>
                          <a:cs typeface="+mn-cs"/>
                          <a:sym typeface="Avenir LT Std 35 Light"/>
                        </a:rPr>
                        <a:t>Office 365: OneDrive e Teams</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interessato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460 iscritti. Da aprile a novembre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90873854"/>
                  </a:ext>
                </a:extLst>
              </a:tr>
              <a:tr h="1576885">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Corso sul documento normativo di certificazione iso27001</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dell'Area ICT</a:t>
                      </a:r>
                    </a:p>
                  </a:txBody>
                  <a:tcPr marL="9525" marR="9525" marT="9525" marB="0" anchor="ctr"/>
                </a:tc>
                <a:tc>
                  <a:txBody>
                    <a:bodyPr/>
                    <a:lstStyle/>
                    <a:p>
                      <a:pPr algn="l" fontAlgn="ct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Per la certificazione iso27001: è uno standard internazionale di sicurezza informatica, inteso come sicurezza logica,  sicurezza fisica/ambientale e sicurezza organizzativa</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81976467"/>
                  </a:ext>
                </a:extLst>
              </a:tr>
              <a:tr h="834977">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Redazione siti web Corsi di Laurea (CdL) e Dottorati di Ricerca (PhD)</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Dal 10 giugno a metà luglio 2025. attività di training on the job</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02551607"/>
                  </a:ext>
                </a:extLst>
              </a:tr>
              <a:tr h="834977">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Copilot per Microsoft 365</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dal 29 maggio al 25 giugno 2025. Organizzato da Area ICT con Microsoft</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95372816"/>
                  </a:ext>
                </a:extLst>
              </a:tr>
              <a:tr h="834977">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Corso Git (software per il controllo di versione) o UML (linguaggio di modellazione e di specifica)</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dell'Area ICT</a:t>
                      </a:r>
                    </a:p>
                  </a:txBody>
                  <a:tcPr marL="9525" marR="9525" marT="9525" marB="0" anchor="ctr"/>
                </a:tc>
                <a:tc>
                  <a:txBody>
                    <a:bodyPr/>
                    <a:lstStyle/>
                    <a:p>
                      <a:pPr algn="l" fontAlgn="ct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b"/>
                      <a:endParaRPr lang="it-IT"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26323203"/>
                  </a:ext>
                </a:extLst>
              </a:tr>
              <a:tr h="1356310">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Corso High Performance Computing</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tecnico informatico dell'Amministrazione e dei Dipartimenti segnalato dai Responsabili</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9-10 e 11 giugno 2025</a:t>
                      </a:r>
                    </a:p>
                  </a:txBody>
                  <a:tcPr marL="9525" marR="9525" marT="9525" marB="0" anchor="ctr"/>
                </a:tc>
                <a:tc>
                  <a:txBody>
                    <a:bodyPr/>
                    <a:lstStyle/>
                    <a:p>
                      <a:pPr algn="l" fontAlgn="b"/>
                      <a:endParaRPr lang="it-IT"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08553489"/>
                  </a:ext>
                </a:extLst>
              </a:tr>
            </a:tbl>
          </a:graphicData>
        </a:graphic>
      </p:graphicFrame>
    </p:spTree>
    <p:extLst>
      <p:ext uri="{BB962C8B-B14F-4D97-AF65-F5344CB8AC3E}">
        <p14:creationId xmlns:p14="http://schemas.microsoft.com/office/powerpoint/2010/main" val="2886835633"/>
      </p:ext>
    </p:extLst>
  </p:cSld>
  <p:clrMapOvr>
    <a:overrideClrMapping bg1="lt1" tx1="dk1" bg2="lt2" tx2="dk2" accent1="accent1" accent2="accent2" accent3="accent3" accent4="accent4" accent5="accent5" accent6="accent6" hlink="hlink" folHlink="folHlink"/>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9B5CD04E-044F-707A-7441-C0790EA2093B}"/>
            </a:ext>
          </a:extLst>
        </p:cNvPr>
        <p:cNvGrpSpPr/>
        <p:nvPr/>
      </p:nvGrpSpPr>
      <p:grpSpPr>
        <a:xfrm>
          <a:off x="0" y="0"/>
          <a:ext cx="0" cy="0"/>
          <a:chOff x="0" y="0"/>
          <a:chExt cx="0" cy="0"/>
        </a:xfrm>
      </p:grpSpPr>
      <p:sp>
        <p:nvSpPr>
          <p:cNvPr id="7" name="Indice">
            <a:extLst>
              <a:ext uri="{FF2B5EF4-FFF2-40B4-BE49-F238E27FC236}">
                <a16:creationId xmlns:a16="http://schemas.microsoft.com/office/drawing/2014/main" id="{4FC86F0F-B3CB-6F46-C693-89179FD10FE1}"/>
              </a:ext>
            </a:extLst>
          </p:cNvPr>
          <p:cNvSpPr txBox="1">
            <a:spLocks/>
          </p:cNvSpPr>
          <p:nvPr/>
        </p:nvSpPr>
        <p:spPr>
          <a:xfrm>
            <a:off x="1395663" y="513346"/>
            <a:ext cx="22041853" cy="11117179"/>
          </a:xfrm>
          <a:prstGeom prst="rect">
            <a:avLst/>
          </a:prstGeom>
          <a:extLst>
            <a:ext uri="{C572A759-6A51-4108-AA02-DFA0A04FC94B}">
              <ma14:wrappingTextBoxFlag xmlns="" xmlns:ma14="http://schemas.microsoft.com/office/mac/drawingml/2011/main" val="1"/>
            </a:ext>
          </a:extLst>
        </p:spPr>
        <p:txBody>
          <a:bodyPr>
            <a:normAutofit/>
          </a:bodyPr>
          <a:lstStyle>
            <a:lvl1pPr marL="0" marR="0" indent="0" algn="l" defTabSz="647700" rtl="0" eaLnBrk="1" latinLnBrk="0" hangingPunct="1">
              <a:lnSpc>
                <a:spcPct val="100000"/>
              </a:lnSpc>
              <a:spcBef>
                <a:spcPts val="0"/>
              </a:spcBef>
              <a:spcAft>
                <a:spcPts val="0"/>
              </a:spcAft>
              <a:buClrTx/>
              <a:buSzTx/>
              <a:buFontTx/>
              <a:buNone/>
              <a:tabLst/>
              <a:defRPr sz="3400" b="0" i="0" u="none" strike="noStrike" cap="none" spc="300" baseline="0">
                <a:ln>
                  <a:noFill/>
                </a:ln>
                <a:solidFill>
                  <a:srgbClr val="1D355E"/>
                </a:solidFill>
                <a:uFillTx/>
                <a:latin typeface="Avenir LT Std 55 Roman"/>
                <a:ea typeface="Avenir LT Std 55 Roman"/>
                <a:cs typeface="Avenir LT Std 55 Roman"/>
                <a:sym typeface="Avenir LT Std 55 Roman"/>
              </a:defRPr>
            </a:lvl1pPr>
            <a:lvl2pPr marL="79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2pPr>
            <a:lvl3pPr marL="130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3pPr>
            <a:lvl4pPr marL="181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4pPr>
            <a:lvl5pPr marL="2322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5pPr>
            <a:lvl6pPr marL="2830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6pPr>
            <a:lvl7pPr marL="333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7pPr>
            <a:lvl8pPr marL="384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8pPr>
            <a:lvl9pPr marL="435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9pPr>
          </a:lstStyle>
          <a:p>
            <a:endParaRPr lang="it-IT" dirty="0"/>
          </a:p>
        </p:txBody>
      </p:sp>
      <p:graphicFrame>
        <p:nvGraphicFramePr>
          <p:cNvPr id="3" name="Tabella 2">
            <a:extLst>
              <a:ext uri="{FF2B5EF4-FFF2-40B4-BE49-F238E27FC236}">
                <a16:creationId xmlns:a16="http://schemas.microsoft.com/office/drawing/2014/main" id="{AA1B2452-F168-7CE5-22EF-AF9A5B87970D}"/>
              </a:ext>
            </a:extLst>
          </p:cNvPr>
          <p:cNvGraphicFramePr>
            <a:graphicFrameLocks noGrp="1"/>
          </p:cNvGraphicFramePr>
          <p:nvPr>
            <p:extLst>
              <p:ext uri="{D42A27DB-BD31-4B8C-83A1-F6EECF244321}">
                <p14:modId xmlns:p14="http://schemas.microsoft.com/office/powerpoint/2010/main" val="2291094959"/>
              </p:ext>
            </p:extLst>
          </p:nvPr>
        </p:nvGraphicFramePr>
        <p:xfrm>
          <a:off x="1207699" y="513346"/>
          <a:ext cx="22041852" cy="11408362"/>
        </p:xfrm>
        <a:graphic>
          <a:graphicData uri="http://schemas.openxmlformats.org/drawingml/2006/table">
            <a:tbl>
              <a:tblPr>
                <a:tableStyleId>{5940675A-B579-460E-94D1-54222C63F5DA}</a:tableStyleId>
              </a:tblPr>
              <a:tblGrid>
                <a:gridCol w="7056407">
                  <a:extLst>
                    <a:ext uri="{9D8B030D-6E8A-4147-A177-3AD203B41FA5}">
                      <a16:colId xmlns:a16="http://schemas.microsoft.com/office/drawing/2014/main" val="3335909581"/>
                    </a:ext>
                  </a:extLst>
                </a:gridCol>
                <a:gridCol w="7504981">
                  <a:extLst>
                    <a:ext uri="{9D8B030D-6E8A-4147-A177-3AD203B41FA5}">
                      <a16:colId xmlns:a16="http://schemas.microsoft.com/office/drawing/2014/main" val="516789460"/>
                    </a:ext>
                  </a:extLst>
                </a:gridCol>
                <a:gridCol w="7433140">
                  <a:extLst>
                    <a:ext uri="{9D8B030D-6E8A-4147-A177-3AD203B41FA5}">
                      <a16:colId xmlns:a16="http://schemas.microsoft.com/office/drawing/2014/main" val="542859460"/>
                    </a:ext>
                  </a:extLst>
                </a:gridCol>
                <a:gridCol w="47324">
                  <a:extLst>
                    <a:ext uri="{9D8B030D-6E8A-4147-A177-3AD203B41FA5}">
                      <a16:colId xmlns:a16="http://schemas.microsoft.com/office/drawing/2014/main" val="2263529572"/>
                    </a:ext>
                  </a:extLst>
                </a:gridCol>
              </a:tblGrid>
              <a:tr h="911973">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Area competenze trasversali</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Destinatari</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Note</a:t>
                      </a:r>
                    </a:p>
                  </a:txBody>
                  <a:tcPr marL="9525" marR="9525" marT="9525" marB="0" anchor="b"/>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03338903"/>
                  </a:ext>
                </a:extLst>
              </a:tr>
              <a:tr h="1171579">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Approccio psicologico alla valutazione delle performance</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Responsabili di Struttura</a:t>
                      </a:r>
                    </a:p>
                  </a:txBody>
                  <a:tcPr marL="9525" marR="9525" marT="9525" marB="0" anchor="ctr"/>
                </a:tc>
                <a:tc>
                  <a:txBody>
                    <a:bodyPr/>
                    <a:lstStyle/>
                    <a:p>
                      <a:pPr algn="l" fontAlgn="b"/>
                      <a:r>
                        <a:rPr lang="it-IT" sz="1800" b="0" i="0" u="none" strike="noStrike" cap="all" spc="48" baseline="0" dirty="0">
                          <a:ln>
                            <a:noFill/>
                          </a:ln>
                          <a:solidFill>
                            <a:schemeClr val="tx1"/>
                          </a:solidFill>
                          <a:effectLst/>
                          <a:uFillTx/>
                          <a:latin typeface="+mn-lt"/>
                          <a:ea typeface="+mn-ea"/>
                          <a:cs typeface="+mn-cs"/>
                          <a:sym typeface="Avenir LT Std 35 Light"/>
                        </a:rPr>
                        <a:t>Svolte 3 edizioni: 24 febbraio, 7-8 aprile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731820"/>
                  </a:ext>
                </a:extLst>
              </a:tr>
              <a:tr h="1171579">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Leadership </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Responsabili di Struttura</a:t>
                      </a:r>
                    </a:p>
                  </a:txBody>
                  <a:tcPr marL="9525" marR="9525" marT="9525" marB="0" anchor="ctr"/>
                </a:tc>
                <a:tc>
                  <a:txBody>
                    <a:bodyPr/>
                    <a:lstStyle/>
                    <a:p>
                      <a:pPr algn="l" fontAlgn="b"/>
                      <a:r>
                        <a:rPr lang="it-IT" sz="1800" b="0" i="0" u="none" strike="noStrike" cap="all" spc="48" baseline="0" dirty="0">
                          <a:ln>
                            <a:noFill/>
                          </a:ln>
                          <a:solidFill>
                            <a:schemeClr val="tx1"/>
                          </a:solidFill>
                          <a:effectLst/>
                          <a:uFillTx/>
                          <a:latin typeface="+mn-lt"/>
                          <a:ea typeface="+mn-ea"/>
                          <a:cs typeface="+mn-cs"/>
                          <a:sym typeface="Avenir LT Std 35 Light"/>
                        </a:rPr>
                        <a:t>da settembre, entro dicembre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40294379"/>
                  </a:ext>
                </a:extLst>
              </a:tr>
              <a:tr h="1171579">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Scrivere chiaro: la redazione di testi amministrativi efficaci e comprensibili</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individuato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4 edizioni tra giugno e primi di luglio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04975660"/>
                  </a:ext>
                </a:extLst>
              </a:tr>
              <a:tr h="1171579">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Approccio psicologico alla valutazione delle performance per i valutati</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individuato</a:t>
                      </a:r>
                    </a:p>
                  </a:txBody>
                  <a:tcPr marL="9525" marR="9525" marT="9525" marB="0" anchor="ctr"/>
                </a:tc>
                <a:tc>
                  <a:txBody>
                    <a:bodyPr/>
                    <a:lstStyle/>
                    <a:p>
                      <a:pPr algn="l" fontAlgn="b"/>
                      <a:r>
                        <a:rPr lang="it-IT" sz="1800" b="0" i="0" u="none" strike="noStrike" cap="all" spc="48" baseline="0" dirty="0">
                          <a:ln>
                            <a:noFill/>
                          </a:ln>
                          <a:solidFill>
                            <a:schemeClr val="tx1"/>
                          </a:solidFill>
                          <a:effectLst/>
                          <a:uFillTx/>
                          <a:latin typeface="+mn-lt"/>
                          <a:ea typeface="+mn-ea"/>
                          <a:cs typeface="+mn-cs"/>
                          <a:sym typeface="Avenir LT Std 35 Light"/>
                        </a:rPr>
                        <a:t>da settembre, entro dicembre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97755893"/>
                  </a:ext>
                </a:extLst>
              </a:tr>
              <a:tr h="1171579">
                <a:tc>
                  <a:txBody>
                    <a:bodyPr/>
                    <a:lstStyle/>
                    <a:p>
                      <a:pPr algn="l" fontAlgn="ctr"/>
                      <a:r>
                        <a:rPr lang="en-US" sz="1800" b="0" i="0" u="none" strike="noStrike" cap="all" spc="48" baseline="0">
                          <a:ln>
                            <a:noFill/>
                          </a:ln>
                          <a:solidFill>
                            <a:schemeClr val="tx1"/>
                          </a:solidFill>
                          <a:effectLst/>
                          <a:uFillTx/>
                          <a:latin typeface="+mn-lt"/>
                          <a:ea typeface="+mn-ea"/>
                          <a:cs typeface="+mn-cs"/>
                          <a:sym typeface="Avenir LT Std 35 Light"/>
                        </a:rPr>
                        <a:t>Leadership e Decision making in contesti complessi. THE CAGE: Immersive learning experience</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Dirigenti e Capi settore/Direttori di Dipartimento</a:t>
                      </a:r>
                    </a:p>
                  </a:txBody>
                  <a:tcPr marL="9525" marR="9525" marT="9525" marB="0" anchor="ctr"/>
                </a:tc>
                <a:tc>
                  <a:txBody>
                    <a:bodyPr/>
                    <a:lstStyle/>
                    <a:p>
                      <a:pPr algn="l" fontAlgn="ct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16 settembre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59083808"/>
                  </a:ext>
                </a:extLst>
              </a:tr>
              <a:tr h="1936691">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Gestione del conflitto e negoziazione: migliorare le abilità comunicative per essere appropriati ed efficaci sul luogo di lavoro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individuato</a:t>
                      </a:r>
                    </a:p>
                  </a:txBody>
                  <a:tcPr marL="9525" marR="9525" marT="9525" marB="0" anchor="ctr"/>
                </a:tc>
                <a:tc>
                  <a:txBody>
                    <a:bodyPr/>
                    <a:lstStyle/>
                    <a:p>
                      <a:pPr algn="l" fontAlgn="ct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98535743"/>
                  </a:ext>
                </a:extLst>
              </a:tr>
              <a:tr h="2701803">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Tecniche per l'ottimale svolgimento della prestazione lavorativa in regime di lavoro agile: implementazione delle competenze per l’utilizzo delle piattaforme di comunicazione, del lavoro in autonomia, dell’empowerment, della collaborazione e la condivisione delle informazioni</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che opera in regime di smart work,  individuato dai Responsabili di struttura</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Obbligo previsto da legge e  CCNL</a:t>
                      </a:r>
                    </a:p>
                  </a:txBody>
                  <a:tcPr marL="9525" marR="9525" marT="9525" marB="0" anchor="ctr"/>
                </a:tc>
                <a:tc>
                  <a:txBody>
                    <a:bodyPr/>
                    <a:lstStyle/>
                    <a:p>
                      <a:pPr algn="l" fontAlgn="b"/>
                      <a:endParaRPr lang="it-IT"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29225310"/>
                  </a:ext>
                </a:extLst>
              </a:tr>
            </a:tbl>
          </a:graphicData>
        </a:graphic>
      </p:graphicFrame>
    </p:spTree>
    <p:extLst>
      <p:ext uri="{BB962C8B-B14F-4D97-AF65-F5344CB8AC3E}">
        <p14:creationId xmlns:p14="http://schemas.microsoft.com/office/powerpoint/2010/main" val="61467650"/>
      </p:ext>
    </p:extLst>
  </p:cSld>
  <p:clrMapOvr>
    <a:overrideClrMapping bg1="lt1" tx1="dk1" bg2="lt2" tx2="dk2" accent1="accent1" accent2="accent2" accent3="accent3" accent4="accent4" accent5="accent5" accent6="accent6" hlink="hlink" folHlink="folHlink"/>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C027CAE5-91D2-F424-C07C-C9877FA65B08}"/>
            </a:ext>
          </a:extLst>
        </p:cNvPr>
        <p:cNvGrpSpPr/>
        <p:nvPr/>
      </p:nvGrpSpPr>
      <p:grpSpPr>
        <a:xfrm>
          <a:off x="0" y="0"/>
          <a:ext cx="0" cy="0"/>
          <a:chOff x="0" y="0"/>
          <a:chExt cx="0" cy="0"/>
        </a:xfrm>
      </p:grpSpPr>
      <p:sp>
        <p:nvSpPr>
          <p:cNvPr id="7" name="Indice">
            <a:extLst>
              <a:ext uri="{FF2B5EF4-FFF2-40B4-BE49-F238E27FC236}">
                <a16:creationId xmlns:a16="http://schemas.microsoft.com/office/drawing/2014/main" id="{3E191545-1925-CCA8-8C7C-B742B4A71A19}"/>
              </a:ext>
            </a:extLst>
          </p:cNvPr>
          <p:cNvSpPr txBox="1">
            <a:spLocks/>
          </p:cNvSpPr>
          <p:nvPr/>
        </p:nvSpPr>
        <p:spPr>
          <a:xfrm>
            <a:off x="1395663" y="513346"/>
            <a:ext cx="22041853" cy="11117179"/>
          </a:xfrm>
          <a:prstGeom prst="rect">
            <a:avLst/>
          </a:prstGeom>
          <a:extLst>
            <a:ext uri="{C572A759-6A51-4108-AA02-DFA0A04FC94B}">
              <ma14:wrappingTextBoxFlag xmlns:ma14="http://schemas.microsoft.com/office/mac/drawingml/2011/main" xmlns="" val="1"/>
            </a:ext>
          </a:extLst>
        </p:spPr>
        <p:txBody>
          <a:bodyPr>
            <a:normAutofit/>
          </a:bodyPr>
          <a:lstStyle>
            <a:lvl1pPr marL="0" marR="0" indent="0" algn="l" defTabSz="647700" rtl="0" eaLnBrk="1" latinLnBrk="0" hangingPunct="1">
              <a:lnSpc>
                <a:spcPct val="100000"/>
              </a:lnSpc>
              <a:spcBef>
                <a:spcPts val="0"/>
              </a:spcBef>
              <a:spcAft>
                <a:spcPts val="0"/>
              </a:spcAft>
              <a:buClrTx/>
              <a:buSzTx/>
              <a:buFontTx/>
              <a:buNone/>
              <a:tabLst/>
              <a:defRPr sz="3400" b="0" i="0" u="none" strike="noStrike" cap="none" spc="300" baseline="0">
                <a:ln>
                  <a:noFill/>
                </a:ln>
                <a:solidFill>
                  <a:srgbClr val="1D355E"/>
                </a:solidFill>
                <a:uFillTx/>
                <a:latin typeface="Avenir LT Std 55 Roman"/>
                <a:ea typeface="Avenir LT Std 55 Roman"/>
                <a:cs typeface="Avenir LT Std 55 Roman"/>
                <a:sym typeface="Avenir LT Std 55 Roman"/>
              </a:defRPr>
            </a:lvl1pPr>
            <a:lvl2pPr marL="79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2pPr>
            <a:lvl3pPr marL="130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3pPr>
            <a:lvl4pPr marL="181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4pPr>
            <a:lvl5pPr marL="2322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5pPr>
            <a:lvl6pPr marL="2830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6pPr>
            <a:lvl7pPr marL="333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7pPr>
            <a:lvl8pPr marL="384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8pPr>
            <a:lvl9pPr marL="435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9pPr>
          </a:lstStyle>
          <a:p>
            <a:endParaRPr lang="it-IT" dirty="0"/>
          </a:p>
        </p:txBody>
      </p:sp>
      <p:graphicFrame>
        <p:nvGraphicFramePr>
          <p:cNvPr id="2" name="Tabella 1">
            <a:extLst>
              <a:ext uri="{FF2B5EF4-FFF2-40B4-BE49-F238E27FC236}">
                <a16:creationId xmlns:a16="http://schemas.microsoft.com/office/drawing/2014/main" id="{96DE6933-4271-1E7F-122D-CB666B4CD6B0}"/>
              </a:ext>
            </a:extLst>
          </p:cNvPr>
          <p:cNvGraphicFramePr>
            <a:graphicFrameLocks noGrp="1"/>
          </p:cNvGraphicFramePr>
          <p:nvPr>
            <p:extLst>
              <p:ext uri="{D42A27DB-BD31-4B8C-83A1-F6EECF244321}">
                <p14:modId xmlns:p14="http://schemas.microsoft.com/office/powerpoint/2010/main" val="480548317"/>
              </p:ext>
            </p:extLst>
          </p:nvPr>
        </p:nvGraphicFramePr>
        <p:xfrm>
          <a:off x="966158" y="345057"/>
          <a:ext cx="22041853" cy="11758100"/>
        </p:xfrm>
        <a:graphic>
          <a:graphicData uri="http://schemas.openxmlformats.org/drawingml/2006/table">
            <a:tbl>
              <a:tblPr>
                <a:tableStyleId>{5940675A-B579-460E-94D1-54222C63F5DA}</a:tableStyleId>
              </a:tblPr>
              <a:tblGrid>
                <a:gridCol w="9074989">
                  <a:extLst>
                    <a:ext uri="{9D8B030D-6E8A-4147-A177-3AD203B41FA5}">
                      <a16:colId xmlns:a16="http://schemas.microsoft.com/office/drawing/2014/main" val="2610486229"/>
                    </a:ext>
                  </a:extLst>
                </a:gridCol>
                <a:gridCol w="5917721">
                  <a:extLst>
                    <a:ext uri="{9D8B030D-6E8A-4147-A177-3AD203B41FA5}">
                      <a16:colId xmlns:a16="http://schemas.microsoft.com/office/drawing/2014/main" val="3533139961"/>
                    </a:ext>
                  </a:extLst>
                </a:gridCol>
                <a:gridCol w="7003383">
                  <a:extLst>
                    <a:ext uri="{9D8B030D-6E8A-4147-A177-3AD203B41FA5}">
                      <a16:colId xmlns:a16="http://schemas.microsoft.com/office/drawing/2014/main" val="3255682597"/>
                    </a:ext>
                  </a:extLst>
                </a:gridCol>
                <a:gridCol w="45760">
                  <a:extLst>
                    <a:ext uri="{9D8B030D-6E8A-4147-A177-3AD203B41FA5}">
                      <a16:colId xmlns:a16="http://schemas.microsoft.com/office/drawing/2014/main" val="1370560479"/>
                    </a:ext>
                  </a:extLst>
                </a:gridCol>
              </a:tblGrid>
              <a:tr h="942586">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Area ricerca-relazioni internazionali-TM</a:t>
                      </a:r>
                    </a:p>
                  </a:txBody>
                  <a:tcPr marL="9525" marR="9525" marT="9525" marB="0" anchor="b"/>
                </a:tc>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Destinatari</a:t>
                      </a:r>
                    </a:p>
                  </a:txBody>
                  <a:tcPr marL="9525" marR="9525" marT="9525" marB="0" anchor="b"/>
                </a:tc>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Note</a:t>
                      </a:r>
                    </a:p>
                  </a:txBody>
                  <a:tcPr marL="9525" marR="9525" marT="9525" marB="0" anchor="b"/>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42067130"/>
                  </a:ext>
                </a:extLst>
              </a:tr>
              <a:tr h="1490601">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Ideazione, progettazione e realizzazione di attività di IPS-TM</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 e personale docente</a:t>
                      </a:r>
                      <a:br>
                        <a:rPr lang="it-IT" sz="1800" b="0" i="0" u="none" strike="noStrike" cap="all" spc="48" baseline="0">
                          <a:ln>
                            <a:noFill/>
                          </a:ln>
                          <a:solidFill>
                            <a:schemeClr val="tx1"/>
                          </a:solidFill>
                          <a:effectLst/>
                          <a:uFillTx/>
                          <a:latin typeface="+mn-lt"/>
                          <a:ea typeface="+mn-ea"/>
                          <a:cs typeface="+mn-cs"/>
                          <a:sym typeface="Avenir LT Std 35 Light"/>
                        </a:rPr>
                      </a:br>
                      <a:endParaRPr lang="it-IT" sz="1800" b="0" i="0" u="none" strike="noStrike" cap="all" spc="48" baseline="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In collaborazione con </a:t>
                      </a:r>
                      <a:r>
                        <a:rPr lang="it-IT" sz="1800" b="0" i="0" u="none" strike="noStrike" cap="all" spc="48" baseline="0" dirty="0" err="1">
                          <a:ln>
                            <a:noFill/>
                          </a:ln>
                          <a:solidFill>
                            <a:schemeClr val="tx1"/>
                          </a:solidFill>
                          <a:effectLst/>
                          <a:uFillTx/>
                          <a:latin typeface="+mn-lt"/>
                          <a:ea typeface="+mn-ea"/>
                          <a:cs typeface="+mn-cs"/>
                          <a:sym typeface="Avenir LT Std 35 Light"/>
                        </a:rPr>
                        <a:t>APEnet</a:t>
                      </a:r>
                      <a:r>
                        <a:rPr lang="it-IT" sz="1800" b="0" i="0" u="none" strike="noStrike" cap="all" spc="48" baseline="0" dirty="0">
                          <a:ln>
                            <a:noFill/>
                          </a:ln>
                          <a:solidFill>
                            <a:schemeClr val="tx1"/>
                          </a:solidFill>
                          <a:effectLst/>
                          <a:uFillTx/>
                          <a:latin typeface="+mn-lt"/>
                          <a:ea typeface="+mn-ea"/>
                          <a:cs typeface="+mn-cs"/>
                          <a:sym typeface="Avenir LT Std 35 Light"/>
                        </a:rPr>
                        <a:t> (Associazione Rete italiana degli Atenei ed Enti di Ricerca per il Public Engagement)</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svolto il 14-15-16 gennaio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87242505"/>
                  </a:ext>
                </a:extLst>
              </a:tr>
              <a:tr h="1494965">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APRE - Agenzia per la Promozione della Ricerca Europea</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(formazione sui Programmi per il finanziamento di ricerca e innovazione (R&amp;I) dell’Unione europea)</a:t>
                      </a:r>
                    </a:p>
                  </a:txBody>
                  <a:tcPr marL="9525" marR="9525" marT="9525" marB="0" anchor="ctr"/>
                </a:tc>
                <a:tc>
                  <a:txBody>
                    <a:bodyPr/>
                    <a:lstStyle/>
                    <a:p>
                      <a:pPr algn="l" fontAlgn="ctr"/>
                      <a:br>
                        <a:rPr lang="it-IT" sz="1800" b="0" i="0" u="none" strike="noStrike" cap="all" spc="48" baseline="0">
                          <a:ln>
                            <a:noFill/>
                          </a:ln>
                          <a:solidFill>
                            <a:schemeClr val="tx1"/>
                          </a:solidFill>
                          <a:effectLst/>
                          <a:uFillTx/>
                          <a:latin typeface="+mn-lt"/>
                          <a:ea typeface="+mn-ea"/>
                          <a:cs typeface="+mn-cs"/>
                          <a:sym typeface="Avenir LT Std 35 Light"/>
                        </a:rPr>
                      </a:br>
                      <a:r>
                        <a:rPr lang="it-IT" sz="1800" b="0" i="0" u="none" strike="noStrike" cap="all" spc="48" baseline="0">
                          <a:ln>
                            <a:noFill/>
                          </a:ln>
                          <a:solidFill>
                            <a:schemeClr val="tx1"/>
                          </a:solidFill>
                          <a:effectLst/>
                          <a:uFillTx/>
                          <a:latin typeface="+mn-lt"/>
                          <a:ea typeface="+mn-ea"/>
                          <a:cs typeface="+mn-cs"/>
                          <a:sym typeface="Avenir LT Std 35 Light"/>
                        </a:rPr>
                        <a:t>personale che si occupa di progetti europei (es. Horizon 2020, Horizon Europe)</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 </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97370979"/>
                  </a:ext>
                </a:extLst>
              </a:tr>
              <a:tr h="1380998">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T4EU - Trasform4Europe </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(progetto di creazione di un’Università Europea attraverso un’Alleanza di Università)</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interessato ai webinar proposti da T4EU</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 </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69199738"/>
                  </a:ext>
                </a:extLst>
              </a:tr>
              <a:tr h="1231845">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Impatto, diffusione, comunicazione, valorizzazione dei risultati nei progetti di ricerca</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in collaborazione con EUCORE. 18 giugno 2025</a:t>
                      </a:r>
                    </a:p>
                  </a:txBody>
                  <a:tcPr marL="9525" marR="9525" marT="9525" marB="0" anchor="ctr"/>
                </a:tc>
                <a:tc>
                  <a:txBody>
                    <a:bodyPr/>
                    <a:lstStyle/>
                    <a:p>
                      <a:pPr algn="l" fontAlgn="b"/>
                      <a:endParaRPr lang="it-IT"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83555844"/>
                  </a:ext>
                </a:extLst>
              </a:tr>
              <a:tr h="1380998">
                <a:tc>
                  <a:txBody>
                    <a:bodyPr/>
                    <a:lstStyle/>
                    <a:p>
                      <a:pPr algn="l"/>
                      <a:r>
                        <a:rPr lang="it-IT" sz="1800" b="0" i="0" u="none" strike="noStrike" cap="all" spc="48" baseline="0" dirty="0">
                          <a:ln>
                            <a:noFill/>
                          </a:ln>
                          <a:solidFill>
                            <a:schemeClr val="tx1"/>
                          </a:solidFill>
                          <a:effectLst/>
                          <a:uFillTx/>
                          <a:latin typeface="+mn-lt"/>
                          <a:ea typeface="+mn-ea"/>
                          <a:cs typeface="+mn-cs"/>
                          <a:sym typeface="Avenir LT Std 35 Light"/>
                        </a:rPr>
                        <a:t>Impegno pubblico e sociale in Ateneo: metodi e strumenti. Dalla normativa nazionale alla raccolta dei dati nella progettazione di un'iniziativa</a:t>
                      </a:r>
                      <a:r>
                        <a:rPr lang="it-IT" sz="2400" b="0" i="0" u="none" strike="noStrike" cap="all" spc="48" baseline="0" dirty="0">
                          <a:ln>
                            <a:noFill/>
                          </a:ln>
                          <a:solidFill>
                            <a:schemeClr val="tx1"/>
                          </a:solidFill>
                          <a:effectLst/>
                          <a:uFillTx/>
                          <a:latin typeface="+mn-lt"/>
                          <a:ea typeface="+mn-ea"/>
                          <a:cs typeface="+mn-cs"/>
                          <a:sym typeface="Avenir LT Std 35 Light"/>
                        </a:rPr>
                        <a:t> </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a:t>
                      </a:r>
                      <a:r>
                        <a:rPr lang="it-IT" sz="1800" b="0" i="0" u="none" strike="noStrike" cap="all" spc="48" baseline="0" dirty="0" err="1">
                          <a:ln>
                            <a:noFill/>
                          </a:ln>
                          <a:solidFill>
                            <a:schemeClr val="tx1"/>
                          </a:solidFill>
                          <a:effectLst/>
                          <a:uFillTx/>
                          <a:latin typeface="+mn-lt"/>
                          <a:ea typeface="+mn-ea"/>
                          <a:cs typeface="+mn-cs"/>
                          <a:sym typeface="Avenir LT Std 35 Light"/>
                        </a:rPr>
                        <a:t>t.a</a:t>
                      </a:r>
                      <a:r>
                        <a:rPr lang="it-IT" sz="1800" b="0" i="0" u="none" strike="noStrike" cap="all" spc="48" baseline="0" dirty="0">
                          <a:ln>
                            <a:noFill/>
                          </a:ln>
                          <a:solidFill>
                            <a:schemeClr val="tx1"/>
                          </a:solidFill>
                          <a:effectLst/>
                          <a:uFillTx/>
                          <a:latin typeface="+mn-lt"/>
                          <a:ea typeface="+mn-ea"/>
                          <a:cs typeface="+mn-cs"/>
                          <a:sym typeface="Avenir LT Std 35 Light"/>
                        </a:rPr>
                        <a:t> componente il gruppo di lavoro + delegati dipartimentali</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25 e 27 giugno 2025</a:t>
                      </a:r>
                    </a:p>
                  </a:txBody>
                  <a:tcPr marL="9525" marR="9525" marT="9525" marB="0" anchor="ctr"/>
                </a:tc>
                <a:tc>
                  <a:txBody>
                    <a:bodyPr/>
                    <a:lstStyle/>
                    <a:p>
                      <a:pPr algn="l" fontAlgn="b"/>
                      <a:endParaRPr lang="it-IT"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09472870"/>
                  </a:ext>
                </a:extLst>
              </a:tr>
              <a:tr h="1117952">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Area linguistica</a:t>
                      </a:r>
                    </a:p>
                  </a:txBody>
                  <a:tcPr marL="9525" marR="9525" marT="9525" marB="0" anchor="b"/>
                </a:tc>
                <a:tc>
                  <a:txBody>
                    <a:bodyPr/>
                    <a:lstStyle/>
                    <a:p>
                      <a:pPr algn="l" fontAlgn="b"/>
                      <a:r>
                        <a:rPr lang="it-IT" sz="2400" b="1" i="0" u="none" strike="noStrike" cap="all" spc="48" baseline="0">
                          <a:ln>
                            <a:noFill/>
                          </a:ln>
                          <a:solidFill>
                            <a:schemeClr val="tx1"/>
                          </a:solidFill>
                          <a:effectLst/>
                          <a:uFillTx/>
                          <a:latin typeface="+mn-lt"/>
                          <a:ea typeface="+mn-ea"/>
                          <a:cs typeface="+mn-cs"/>
                          <a:sym typeface="Avenir LT Std 35 Light"/>
                        </a:rPr>
                        <a:t>Destinatari</a:t>
                      </a:r>
                    </a:p>
                  </a:txBody>
                  <a:tcPr marL="9525" marR="9525" marT="9525" marB="0" anchor="b"/>
                </a:tc>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Note</a:t>
                      </a:r>
                    </a:p>
                  </a:txBody>
                  <a:tcPr marL="9525" marR="9525" marT="9525" marB="0" anchor="b"/>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61783909"/>
                  </a:ext>
                </a:extLst>
              </a:tr>
              <a:tr h="1490601">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Lingua Inglese 2 corsi (livello A2 e B2 -ogni corso 36 ore)</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 delle Strutture richiedenti e posizionato secondo il test di ingresso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Svolto tra gennaio-aprile 2025. in collaborazione con il </a:t>
                      </a:r>
                      <a:r>
                        <a:rPr lang="it-IT" sz="1800" b="0" i="0" u="none" strike="noStrike" cap="all" spc="48" baseline="0" dirty="0" err="1">
                          <a:ln>
                            <a:noFill/>
                          </a:ln>
                          <a:solidFill>
                            <a:schemeClr val="tx1"/>
                          </a:solidFill>
                          <a:effectLst/>
                          <a:uFillTx/>
                          <a:latin typeface="+mn-lt"/>
                          <a:ea typeface="+mn-ea"/>
                          <a:cs typeface="+mn-cs"/>
                          <a:sym typeface="Avenir LT Std 35 Light"/>
                        </a:rPr>
                        <a:t>cla</a:t>
                      </a:r>
                      <a:r>
                        <a:rPr lang="it-IT" sz="1800" b="0" i="0" u="none" strike="noStrike" cap="all" spc="48" baseline="0" dirty="0">
                          <a:ln>
                            <a:noFill/>
                          </a:ln>
                          <a:solidFill>
                            <a:schemeClr val="tx1"/>
                          </a:solidFill>
                          <a:effectLst/>
                          <a:uFillTx/>
                          <a:latin typeface="+mn-lt"/>
                          <a:ea typeface="+mn-ea"/>
                          <a:cs typeface="+mn-cs"/>
                          <a:sym typeface="Avenir LT Std 35 Light"/>
                        </a:rPr>
                        <a:t> di ateneo</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64520819"/>
                  </a:ext>
                </a:extLst>
              </a:tr>
              <a:tr h="1227554">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Lingua inglese </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individuato delle Strutture richiedenti e posizionato secondo il test di ingresso</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da settembre 2025. in collaborazione con il </a:t>
                      </a:r>
                      <a:r>
                        <a:rPr lang="it-IT" sz="1800" b="0" i="0" u="none" strike="noStrike" cap="all" spc="48" baseline="0" dirty="0" err="1">
                          <a:ln>
                            <a:noFill/>
                          </a:ln>
                          <a:solidFill>
                            <a:schemeClr val="tx1"/>
                          </a:solidFill>
                          <a:effectLst/>
                          <a:uFillTx/>
                          <a:latin typeface="+mn-lt"/>
                          <a:ea typeface="+mn-ea"/>
                          <a:cs typeface="+mn-cs"/>
                          <a:sym typeface="Avenir LT Std 35 Light"/>
                        </a:rPr>
                        <a:t>cla</a:t>
                      </a:r>
                      <a:r>
                        <a:rPr lang="it-IT" sz="1800" b="0" i="0" u="none" strike="noStrike" cap="all" spc="48" baseline="0" dirty="0">
                          <a:ln>
                            <a:noFill/>
                          </a:ln>
                          <a:solidFill>
                            <a:schemeClr val="tx1"/>
                          </a:solidFill>
                          <a:effectLst/>
                          <a:uFillTx/>
                          <a:latin typeface="+mn-lt"/>
                          <a:ea typeface="+mn-ea"/>
                          <a:cs typeface="+mn-cs"/>
                          <a:sym typeface="Avenir LT Std 35 Light"/>
                        </a:rPr>
                        <a:t> di ateneo</a:t>
                      </a:r>
                    </a:p>
                  </a:txBody>
                  <a:tcPr marL="9525" marR="9525" marT="9525" marB="0" anchor="ctr"/>
                </a:tc>
                <a:tc>
                  <a:txBody>
                    <a:bodyPr/>
                    <a:lstStyle/>
                    <a:p>
                      <a:pPr algn="l" fontAlgn="b"/>
                      <a:endParaRPr lang="it-IT"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38382161"/>
                  </a:ext>
                </a:extLst>
              </a:tr>
            </a:tbl>
          </a:graphicData>
        </a:graphic>
      </p:graphicFrame>
    </p:spTree>
    <p:extLst>
      <p:ext uri="{BB962C8B-B14F-4D97-AF65-F5344CB8AC3E}">
        <p14:creationId xmlns:p14="http://schemas.microsoft.com/office/powerpoint/2010/main" val="2360185657"/>
      </p:ext>
    </p:extLst>
  </p:cSld>
  <p:clrMapOvr>
    <a:overrideClrMapping bg1="lt1" tx1="dk1" bg2="lt2" tx2="dk2" accent1="accent1" accent2="accent2" accent3="accent3" accent4="accent4" accent5="accent5" accent6="accent6" hlink="hlink" folHlink="folHlink"/>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EA645766-9A83-3611-9EE4-8ABEB6483CFB}"/>
            </a:ext>
          </a:extLst>
        </p:cNvPr>
        <p:cNvGrpSpPr/>
        <p:nvPr/>
      </p:nvGrpSpPr>
      <p:grpSpPr>
        <a:xfrm>
          <a:off x="0" y="0"/>
          <a:ext cx="0" cy="0"/>
          <a:chOff x="0" y="0"/>
          <a:chExt cx="0" cy="0"/>
        </a:xfrm>
      </p:grpSpPr>
      <p:sp>
        <p:nvSpPr>
          <p:cNvPr id="7" name="Indice">
            <a:extLst>
              <a:ext uri="{FF2B5EF4-FFF2-40B4-BE49-F238E27FC236}">
                <a16:creationId xmlns:a16="http://schemas.microsoft.com/office/drawing/2014/main" id="{FD2F8E9B-4956-DE55-8CA4-F0C51809762A}"/>
              </a:ext>
            </a:extLst>
          </p:cNvPr>
          <p:cNvSpPr txBox="1">
            <a:spLocks/>
          </p:cNvSpPr>
          <p:nvPr/>
        </p:nvSpPr>
        <p:spPr>
          <a:xfrm>
            <a:off x="1395663" y="513346"/>
            <a:ext cx="22041853" cy="11117179"/>
          </a:xfrm>
          <a:prstGeom prst="rect">
            <a:avLst/>
          </a:prstGeom>
          <a:extLst>
            <a:ext uri="{C572A759-6A51-4108-AA02-DFA0A04FC94B}">
              <ma14:wrappingTextBoxFlag xmlns="" xmlns:ma14="http://schemas.microsoft.com/office/mac/drawingml/2011/main" val="1"/>
            </a:ext>
          </a:extLst>
        </p:spPr>
        <p:txBody>
          <a:bodyPr>
            <a:normAutofit/>
          </a:bodyPr>
          <a:lstStyle>
            <a:lvl1pPr marL="0" marR="0" indent="0" algn="l" defTabSz="647700" rtl="0" eaLnBrk="1" latinLnBrk="0" hangingPunct="1">
              <a:lnSpc>
                <a:spcPct val="100000"/>
              </a:lnSpc>
              <a:spcBef>
                <a:spcPts val="0"/>
              </a:spcBef>
              <a:spcAft>
                <a:spcPts val="0"/>
              </a:spcAft>
              <a:buClrTx/>
              <a:buSzTx/>
              <a:buFontTx/>
              <a:buNone/>
              <a:tabLst/>
              <a:defRPr sz="3400" b="0" i="0" u="none" strike="noStrike" cap="none" spc="300" baseline="0">
                <a:ln>
                  <a:noFill/>
                </a:ln>
                <a:solidFill>
                  <a:srgbClr val="1D355E"/>
                </a:solidFill>
                <a:uFillTx/>
                <a:latin typeface="Avenir LT Std 55 Roman"/>
                <a:ea typeface="Avenir LT Std 55 Roman"/>
                <a:cs typeface="Avenir LT Std 55 Roman"/>
                <a:sym typeface="Avenir LT Std 55 Roman"/>
              </a:defRPr>
            </a:lvl1pPr>
            <a:lvl2pPr marL="79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2pPr>
            <a:lvl3pPr marL="130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3pPr>
            <a:lvl4pPr marL="181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4pPr>
            <a:lvl5pPr marL="2322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5pPr>
            <a:lvl6pPr marL="2830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6pPr>
            <a:lvl7pPr marL="3338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7pPr>
            <a:lvl8pPr marL="3846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8pPr>
            <a:lvl9pPr marL="4354284" marR="0" indent="-290284" algn="ctr" defTabSz="647700" rtl="0" eaLnBrk="1" latinLnBrk="0" hangingPunct="1">
              <a:lnSpc>
                <a:spcPct val="100000"/>
              </a:lnSpc>
              <a:spcBef>
                <a:spcPts val="0"/>
              </a:spcBef>
              <a:spcAft>
                <a:spcPts val="0"/>
              </a:spcAft>
              <a:buClr>
                <a:srgbClr val="9A958E"/>
              </a:buClr>
              <a:buSzPct val="75000"/>
              <a:buFontTx/>
              <a:buChar char="•"/>
              <a:tabLst/>
              <a:defRPr sz="2400" b="0" i="0" u="none" strike="noStrike" cap="all" spc="48" baseline="0">
                <a:ln>
                  <a:noFill/>
                </a:ln>
                <a:solidFill>
                  <a:srgbClr val="1D355E"/>
                </a:solidFill>
                <a:uFillTx/>
                <a:latin typeface="Avenir LT Std 35 Light"/>
                <a:ea typeface="Avenir LT Std 35 Light"/>
                <a:cs typeface="Avenir LT Std 35 Light"/>
                <a:sym typeface="Avenir LT Std 35 Light"/>
              </a:defRPr>
            </a:lvl9pPr>
          </a:lstStyle>
          <a:p>
            <a:endParaRPr lang="it-IT" dirty="0"/>
          </a:p>
        </p:txBody>
      </p:sp>
      <p:graphicFrame>
        <p:nvGraphicFramePr>
          <p:cNvPr id="3" name="Tabella 2">
            <a:extLst>
              <a:ext uri="{FF2B5EF4-FFF2-40B4-BE49-F238E27FC236}">
                <a16:creationId xmlns:a16="http://schemas.microsoft.com/office/drawing/2014/main" id="{08013028-4271-F299-A21A-B6B93B888370}"/>
              </a:ext>
            </a:extLst>
          </p:cNvPr>
          <p:cNvGraphicFramePr>
            <a:graphicFrameLocks noGrp="1"/>
          </p:cNvGraphicFramePr>
          <p:nvPr>
            <p:extLst>
              <p:ext uri="{D42A27DB-BD31-4B8C-83A1-F6EECF244321}">
                <p14:modId xmlns:p14="http://schemas.microsoft.com/office/powerpoint/2010/main" val="1230348116"/>
              </p:ext>
            </p:extLst>
          </p:nvPr>
        </p:nvGraphicFramePr>
        <p:xfrm>
          <a:off x="1328468" y="513346"/>
          <a:ext cx="21790324" cy="11511881"/>
        </p:xfrm>
        <a:graphic>
          <a:graphicData uri="http://schemas.openxmlformats.org/drawingml/2006/table">
            <a:tbl>
              <a:tblPr>
                <a:tableStyleId>{5940675A-B579-460E-94D1-54222C63F5DA}</a:tableStyleId>
              </a:tblPr>
              <a:tblGrid>
                <a:gridCol w="7320686">
                  <a:extLst>
                    <a:ext uri="{9D8B030D-6E8A-4147-A177-3AD203B41FA5}">
                      <a16:colId xmlns:a16="http://schemas.microsoft.com/office/drawing/2014/main" val="4083738498"/>
                    </a:ext>
                  </a:extLst>
                </a:gridCol>
                <a:gridCol w="6762572">
                  <a:extLst>
                    <a:ext uri="{9D8B030D-6E8A-4147-A177-3AD203B41FA5}">
                      <a16:colId xmlns:a16="http://schemas.microsoft.com/office/drawing/2014/main" val="3953644730"/>
                    </a:ext>
                  </a:extLst>
                </a:gridCol>
                <a:gridCol w="7654385">
                  <a:extLst>
                    <a:ext uri="{9D8B030D-6E8A-4147-A177-3AD203B41FA5}">
                      <a16:colId xmlns:a16="http://schemas.microsoft.com/office/drawing/2014/main" val="3506432540"/>
                    </a:ext>
                  </a:extLst>
                </a:gridCol>
                <a:gridCol w="52681">
                  <a:extLst>
                    <a:ext uri="{9D8B030D-6E8A-4147-A177-3AD203B41FA5}">
                      <a16:colId xmlns:a16="http://schemas.microsoft.com/office/drawing/2014/main" val="3448218202"/>
                    </a:ext>
                  </a:extLst>
                </a:gridCol>
              </a:tblGrid>
              <a:tr h="831138">
                <a:tc>
                  <a:txBody>
                    <a:bodyPr/>
                    <a:lstStyle/>
                    <a:p>
                      <a:pPr algn="l" fontAlgn="b"/>
                      <a:r>
                        <a:rPr lang="it-IT" sz="2400" b="1" i="0" u="none" strike="noStrike" cap="all" spc="48" baseline="0" dirty="0">
                          <a:ln>
                            <a:noFill/>
                          </a:ln>
                          <a:solidFill>
                            <a:schemeClr val="tx1"/>
                          </a:solidFill>
                          <a:effectLst/>
                          <a:uFillTx/>
                          <a:latin typeface="+mn-lt"/>
                          <a:ea typeface="+mn-ea"/>
                          <a:cs typeface="+mn-cs"/>
                          <a:sym typeface="Avenir LT Std 35 Light"/>
                        </a:rPr>
                        <a:t>Area biblioteche </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a:ln>
                            <a:noFill/>
                          </a:ln>
                          <a:solidFill>
                            <a:schemeClr val="tx1"/>
                          </a:solidFill>
                          <a:effectLst/>
                          <a:uFillTx/>
                          <a:latin typeface="+mn-lt"/>
                          <a:ea typeface="+mn-ea"/>
                          <a:cs typeface="+mn-cs"/>
                          <a:sym typeface="Avenir LT Std 35 Light"/>
                        </a:rPr>
                        <a:t>Destinatari</a:t>
                      </a:r>
                    </a:p>
                  </a:txBody>
                  <a:tcPr marL="9525" marR="9525" marT="9525" marB="0" anchor="b"/>
                </a:tc>
                <a:tc>
                  <a:txBody>
                    <a:bodyPr/>
                    <a:lstStyle/>
                    <a:p>
                      <a:pPr marL="0" marR="0" indent="0" algn="l" defTabSz="647700" rtl="0" eaLnBrk="1" fontAlgn="b" latinLnBrk="0" hangingPunct="1">
                        <a:lnSpc>
                          <a:spcPct val="100000"/>
                        </a:lnSpc>
                        <a:spcBef>
                          <a:spcPts val="0"/>
                        </a:spcBef>
                        <a:spcAft>
                          <a:spcPts val="0"/>
                        </a:spcAft>
                        <a:buClrTx/>
                        <a:buSzTx/>
                        <a:buFontTx/>
                        <a:buNone/>
                        <a:tabLst/>
                      </a:pPr>
                      <a:r>
                        <a:rPr lang="it-IT" sz="2400" b="1" i="0" u="none" strike="noStrike" cap="all" spc="48" baseline="0" dirty="0">
                          <a:ln>
                            <a:noFill/>
                          </a:ln>
                          <a:solidFill>
                            <a:schemeClr val="tx1"/>
                          </a:solidFill>
                          <a:effectLst/>
                          <a:uFillTx/>
                          <a:latin typeface="+mn-lt"/>
                          <a:ea typeface="+mn-ea"/>
                          <a:cs typeface="+mn-cs"/>
                          <a:sym typeface="Avenir LT Std 35 Light"/>
                        </a:rPr>
                        <a:t>Note</a:t>
                      </a:r>
                    </a:p>
                  </a:txBody>
                  <a:tcPr marL="9525" marR="9525" marT="9525" marB="0" anchor="b"/>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90609893"/>
                  </a:ext>
                </a:extLst>
              </a:tr>
              <a:tr h="1025327">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Descrivere e valorizzare i documenti cartografici: regole, standard e prassi</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Polo SBN/personale biblioteche UniTS</a:t>
                      </a:r>
                    </a:p>
                  </a:txBody>
                  <a:tcPr marL="9525" marR="9525" marT="9525" marB="0" anchor="ctr"/>
                </a:tc>
                <a:tc>
                  <a:txBody>
                    <a:bodyPr/>
                    <a:lstStyle/>
                    <a:p>
                      <a:pPr algn="l" fontAlgn="ct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svolto il 4-5 febbraio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98545078"/>
                  </a:ext>
                </a:extLst>
              </a:tr>
              <a:tr h="702547">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Documentazione scientifica e banche dati biomediche</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Polo SBN/personale biblioteche UniTS</a:t>
                      </a:r>
                    </a:p>
                  </a:txBody>
                  <a:tcPr marL="9525" marR="9525" marT="9525" marB="0" anchor="ctr"/>
                </a:tc>
                <a:tc>
                  <a:txBody>
                    <a:bodyPr/>
                    <a:lstStyle/>
                    <a:p>
                      <a:pPr algn="l" fontAlgn="ctr"/>
                      <a:r>
                        <a:rPr lang="it-IT" sz="1800" b="0" i="0" u="none" strike="noStrike" cap="all" spc="48" baseline="0" dirty="0" err="1">
                          <a:ln>
                            <a:noFill/>
                          </a:ln>
                          <a:solidFill>
                            <a:schemeClr val="tx1"/>
                          </a:solidFill>
                          <a:effectLst/>
                          <a:uFillTx/>
                          <a:latin typeface="+mn-lt"/>
                          <a:ea typeface="+mn-ea"/>
                          <a:cs typeface="+mn-cs"/>
                          <a:sym typeface="Avenir LT Std 35 Light"/>
                        </a:rPr>
                        <a:t>Caeb</a:t>
                      </a:r>
                      <a:r>
                        <a:rPr lang="it-IT" sz="1800" b="0" i="0" u="none" strike="noStrike" cap="all" spc="48" baseline="0" dirty="0">
                          <a:ln>
                            <a:noFill/>
                          </a:ln>
                          <a:solidFill>
                            <a:schemeClr val="tx1"/>
                          </a:solidFill>
                          <a:effectLst/>
                          <a:uFillTx/>
                          <a:latin typeface="+mn-lt"/>
                          <a:ea typeface="+mn-ea"/>
                          <a:cs typeface="+mn-cs"/>
                          <a:sym typeface="Avenir LT Std 35 Light"/>
                        </a:rPr>
                        <a:t> svolto il 20 e 27 febbraio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15169849"/>
                  </a:ext>
                </a:extLst>
              </a:tr>
              <a:tr h="1049219">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Corso di catalogazione base per nuovi operatori</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Polo SBN/personale biblioteche UniTS</a:t>
                      </a:r>
                    </a:p>
                  </a:txBody>
                  <a:tcPr marL="9525" marR="9525" marT="9525" marB="0" anchor="ctr"/>
                </a:tc>
                <a:tc>
                  <a:txBody>
                    <a:bodyPr/>
                    <a:lstStyle/>
                    <a:p>
                      <a:pPr algn="l" fontAlgn="ct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a:ln>
                            <a:noFill/>
                          </a:ln>
                          <a:solidFill>
                            <a:schemeClr val="tx1"/>
                          </a:solidFill>
                          <a:effectLst/>
                          <a:uFillTx/>
                          <a:latin typeface="+mn-lt"/>
                          <a:ea typeface="+mn-ea"/>
                          <a:cs typeface="+mn-cs"/>
                          <a:sym typeface="Avenir LT Std 35 Light"/>
                        </a:rPr>
                        <a:t>svolto il 17, 19, 24, 26 e 31 marzo, 2,7 e 9 aprile, 5 e 7 maggio 2025 (40 ore)</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4487484"/>
                  </a:ext>
                </a:extLst>
              </a:tr>
              <a:tr h="752729">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Corso di bibliometria</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Polo SBN/personale biblioteche UniTS</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svolto il 15 aprile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0339010"/>
                  </a:ext>
                </a:extLst>
              </a:tr>
              <a:tr h="752729">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Bibliometria: dalla teoria alla pratica</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biblioteche UniTS</a:t>
                      </a:r>
                    </a:p>
                  </a:txBody>
                  <a:tcPr marL="9525" marR="9525" marT="9525" marB="0" anchor="ctr"/>
                </a:tc>
                <a:tc>
                  <a:txBody>
                    <a:bodyPr/>
                    <a:lstStyle/>
                    <a:p>
                      <a:pPr algn="l" fontAlgn="ct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20913619"/>
                  </a:ext>
                </a:extLst>
              </a:tr>
              <a:tr h="828001">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Corso di catalogazione semantica base e avanzata</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Polo SBN/personale biblioteche </a:t>
                      </a:r>
                      <a:r>
                        <a:rPr lang="it-IT" sz="1800" b="0" i="0" u="none" strike="noStrike" cap="all" spc="48" baseline="0" dirty="0" err="1">
                          <a:ln>
                            <a:noFill/>
                          </a:ln>
                          <a:solidFill>
                            <a:schemeClr val="tx1"/>
                          </a:solidFill>
                          <a:effectLst/>
                          <a:uFillTx/>
                          <a:latin typeface="+mn-lt"/>
                          <a:ea typeface="+mn-ea"/>
                          <a:cs typeface="+mn-cs"/>
                          <a:sym typeface="Avenir LT Std 35 Light"/>
                        </a:rPr>
                        <a:t>UniTS</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Svolto il 12, 15, 20, 22, 23, 27, 29 maggio 2025 (25 ore)</a:t>
                      </a:r>
                    </a:p>
                  </a:txBody>
                  <a:tcPr marL="9525" marR="9525" marT="9525" marB="0" anchor="ctr"/>
                </a:tc>
                <a:tc>
                  <a:txBody>
                    <a:bodyPr/>
                    <a:lstStyle/>
                    <a:p>
                      <a:pPr algn="l" fontAlgn="b"/>
                      <a:r>
                        <a:rPr lang="it-IT" sz="1000" u="none" strike="noStrike">
                          <a:effectLst/>
                        </a:rPr>
                        <a:t> </a:t>
                      </a:r>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76767659"/>
                  </a:ext>
                </a:extLst>
              </a:tr>
              <a:tr h="828001">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Archivi fotografici: catalogazione e conservazione</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biblioteche </a:t>
                      </a:r>
                      <a:r>
                        <a:rPr lang="it-IT" sz="1800" b="0" i="0" u="none" strike="noStrike" cap="all" spc="48" baseline="0" dirty="0" err="1">
                          <a:ln>
                            <a:noFill/>
                          </a:ln>
                          <a:solidFill>
                            <a:schemeClr val="tx1"/>
                          </a:solidFill>
                          <a:effectLst/>
                          <a:uFillTx/>
                          <a:latin typeface="+mn-lt"/>
                          <a:ea typeface="+mn-ea"/>
                          <a:cs typeface="+mn-cs"/>
                          <a:sym typeface="Avenir LT Std 35 Light"/>
                        </a:rPr>
                        <a:t>UniTS</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ctr"/>
                      <a:r>
                        <a:rPr lang="it-IT" sz="1800" b="0" i="0" u="none" strike="noStrike" cap="all" spc="48" baseline="0" dirty="0" err="1">
                          <a:ln>
                            <a:noFill/>
                          </a:ln>
                          <a:solidFill>
                            <a:schemeClr val="tx1"/>
                          </a:solidFill>
                          <a:effectLst/>
                          <a:uFillTx/>
                          <a:latin typeface="+mn-lt"/>
                          <a:ea typeface="+mn-ea"/>
                          <a:cs typeface="+mn-cs"/>
                          <a:sym typeface="Avenir LT Std 35 Light"/>
                        </a:rPr>
                        <a:t>Caeb</a:t>
                      </a:r>
                      <a:r>
                        <a:rPr lang="it-IT" sz="1800" b="0" i="0" u="none" strike="noStrike" cap="all" spc="48" baseline="0" dirty="0">
                          <a:ln>
                            <a:noFill/>
                          </a:ln>
                          <a:solidFill>
                            <a:schemeClr val="tx1"/>
                          </a:solidFill>
                          <a:effectLst/>
                          <a:uFillTx/>
                          <a:latin typeface="+mn-lt"/>
                          <a:ea typeface="+mn-ea"/>
                          <a:cs typeface="+mn-cs"/>
                          <a:sym typeface="Avenir LT Std 35 Light"/>
                        </a:rPr>
                        <a:t> - entro luglio 2025</a:t>
                      </a:r>
                    </a:p>
                  </a:txBody>
                  <a:tcPr marL="9525" marR="9525" marT="9525" marB="0" anchor="ctr"/>
                </a:tc>
                <a:tc>
                  <a:txBody>
                    <a:bodyPr/>
                    <a:lstStyle/>
                    <a:p>
                      <a:pPr algn="l" fontAlgn="b"/>
                      <a:r>
                        <a:rPr lang="it-IT" sz="1000" u="none" strike="noStrike">
                          <a:effectLst/>
                        </a:rPr>
                        <a:t> </a:t>
                      </a:r>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28602693"/>
                  </a:ext>
                </a:extLst>
              </a:tr>
              <a:tr h="752729">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Corso sulle risorse seriali</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Polo SBN/personale biblioteche </a:t>
                      </a:r>
                      <a:r>
                        <a:rPr lang="it-IT" sz="1800" b="0" i="0" u="none" strike="noStrike" cap="all" spc="48" baseline="0" dirty="0" err="1">
                          <a:ln>
                            <a:noFill/>
                          </a:ln>
                          <a:solidFill>
                            <a:schemeClr val="tx1"/>
                          </a:solidFill>
                          <a:effectLst/>
                          <a:uFillTx/>
                          <a:latin typeface="+mn-lt"/>
                          <a:ea typeface="+mn-ea"/>
                          <a:cs typeface="+mn-cs"/>
                          <a:sym typeface="Avenir LT Std 35 Light"/>
                        </a:rPr>
                        <a:t>UniTS</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da settembre 2025</a:t>
                      </a:r>
                      <a:br>
                        <a:rPr lang="it-IT" sz="1800" b="0" i="0" u="none" strike="noStrike" cap="all" spc="48" baseline="0">
                          <a:ln>
                            <a:noFill/>
                          </a:ln>
                          <a:solidFill>
                            <a:schemeClr val="tx1"/>
                          </a:solidFill>
                          <a:effectLst/>
                          <a:uFillTx/>
                          <a:latin typeface="+mn-lt"/>
                          <a:ea typeface="+mn-ea"/>
                          <a:cs typeface="+mn-cs"/>
                          <a:sym typeface="Avenir LT Std 35 Light"/>
                        </a:rPr>
                      </a:br>
                      <a:r>
                        <a:rPr lang="it-IT" sz="1800" b="0" i="0" u="none" strike="noStrike" cap="all" spc="48" baseline="0">
                          <a:ln>
                            <a:noFill/>
                          </a:ln>
                          <a:solidFill>
                            <a:schemeClr val="tx1"/>
                          </a:solidFill>
                          <a:effectLst/>
                          <a:uFillTx/>
                          <a:latin typeface="+mn-lt"/>
                          <a:ea typeface="+mn-ea"/>
                          <a:cs typeface="+mn-cs"/>
                          <a:sym typeface="Avenir LT Std 35 Light"/>
                        </a:rPr>
                        <a:t>online</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72740864"/>
                  </a:ext>
                </a:extLst>
              </a:tr>
              <a:tr h="752729">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Corso sul nuovo EDS</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personale biblioteche </a:t>
                      </a:r>
                      <a:r>
                        <a:rPr lang="it-IT" sz="1800" b="0" i="0" u="none" strike="noStrike" cap="all" spc="48" baseline="0" dirty="0" err="1">
                          <a:ln>
                            <a:noFill/>
                          </a:ln>
                          <a:solidFill>
                            <a:schemeClr val="tx1"/>
                          </a:solidFill>
                          <a:effectLst/>
                          <a:uFillTx/>
                          <a:latin typeface="+mn-lt"/>
                          <a:ea typeface="+mn-ea"/>
                          <a:cs typeface="+mn-cs"/>
                          <a:sym typeface="Avenir LT Std 35 Light"/>
                        </a:rPr>
                        <a:t>UniTS</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da settembre 2025</a:t>
                      </a: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76075503"/>
                  </a:ext>
                </a:extLst>
              </a:tr>
              <a:tr h="752729">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Fare Open access e farlo correttamente</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biblioteche UniTS</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da settembre 2025</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err="1">
                          <a:ln>
                            <a:noFill/>
                          </a:ln>
                          <a:solidFill>
                            <a:schemeClr val="tx1"/>
                          </a:solidFill>
                          <a:effectLst/>
                          <a:uFillTx/>
                          <a:latin typeface="+mn-lt"/>
                          <a:ea typeface="+mn-ea"/>
                          <a:cs typeface="+mn-cs"/>
                          <a:sym typeface="Avenir LT Std 35 Light"/>
                        </a:rPr>
                        <a:t>Caeb</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b"/>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81012874"/>
                  </a:ext>
                </a:extLst>
              </a:tr>
              <a:tr h="828001">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English at circulation desk</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biblioteche UniTS</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da settembre 2025</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err="1">
                          <a:ln>
                            <a:noFill/>
                          </a:ln>
                          <a:solidFill>
                            <a:schemeClr val="tx1"/>
                          </a:solidFill>
                          <a:effectLst/>
                          <a:uFillTx/>
                          <a:latin typeface="+mn-lt"/>
                          <a:ea typeface="+mn-ea"/>
                          <a:cs typeface="+mn-cs"/>
                          <a:sym typeface="Avenir LT Std 35 Light"/>
                        </a:rPr>
                        <a:t>Caeb</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b"/>
                      <a:r>
                        <a:rPr lang="it-IT" sz="1000" u="none" strike="noStrike">
                          <a:effectLst/>
                        </a:rPr>
                        <a:t> </a:t>
                      </a:r>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27622271"/>
                  </a:ext>
                </a:extLst>
              </a:tr>
              <a:tr h="828001">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Come promuovere e migliorare il servizio di reference curando la relazione con gli utenti</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biblioteche UniTS</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da settembre 2025</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err="1">
                          <a:ln>
                            <a:noFill/>
                          </a:ln>
                          <a:solidFill>
                            <a:schemeClr val="tx1"/>
                          </a:solidFill>
                          <a:effectLst/>
                          <a:uFillTx/>
                          <a:latin typeface="+mn-lt"/>
                          <a:ea typeface="+mn-ea"/>
                          <a:cs typeface="+mn-cs"/>
                          <a:sym typeface="Avenir LT Std 35 Light"/>
                        </a:rPr>
                        <a:t>Caeb</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b"/>
                      <a:r>
                        <a:rPr lang="it-IT" sz="1000" u="none" strike="noStrike">
                          <a:effectLst/>
                        </a:rPr>
                        <a:t> </a:t>
                      </a:r>
                      <a:endParaRPr lang="it-IT"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06424608"/>
                  </a:ext>
                </a:extLst>
              </a:tr>
              <a:tr h="828001">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Valutazione libro antico</a:t>
                      </a:r>
                    </a:p>
                  </a:txBody>
                  <a:tcPr marL="9525" marR="9525" marT="9525" marB="0" anchor="ctr"/>
                </a:tc>
                <a:tc>
                  <a:txBody>
                    <a:bodyPr/>
                    <a:lstStyle/>
                    <a:p>
                      <a:pPr algn="l" fontAlgn="ctr"/>
                      <a:r>
                        <a:rPr lang="it-IT" sz="1800" b="0" i="0" u="none" strike="noStrike" cap="all" spc="48" baseline="0">
                          <a:ln>
                            <a:noFill/>
                          </a:ln>
                          <a:solidFill>
                            <a:schemeClr val="tx1"/>
                          </a:solidFill>
                          <a:effectLst/>
                          <a:uFillTx/>
                          <a:latin typeface="+mn-lt"/>
                          <a:ea typeface="+mn-ea"/>
                          <a:cs typeface="+mn-cs"/>
                          <a:sym typeface="Avenir LT Std 35 Light"/>
                        </a:rPr>
                        <a:t>personale biblioteche UniTS</a:t>
                      </a:r>
                    </a:p>
                  </a:txBody>
                  <a:tcPr marL="9525" marR="9525" marT="9525" marB="0" anchor="ctr"/>
                </a:tc>
                <a:tc>
                  <a:txBody>
                    <a:bodyPr/>
                    <a:lstStyle/>
                    <a:p>
                      <a:pPr algn="l" fontAlgn="ctr"/>
                      <a:r>
                        <a:rPr lang="it-IT" sz="1800" b="0" i="0" u="none" strike="noStrike" cap="all" spc="48" baseline="0" dirty="0">
                          <a:ln>
                            <a:noFill/>
                          </a:ln>
                          <a:solidFill>
                            <a:schemeClr val="tx1"/>
                          </a:solidFill>
                          <a:effectLst/>
                          <a:uFillTx/>
                          <a:latin typeface="+mn-lt"/>
                          <a:ea typeface="+mn-ea"/>
                          <a:cs typeface="+mn-cs"/>
                          <a:sym typeface="Avenir LT Std 35 Light"/>
                        </a:rPr>
                        <a:t>da settembre 2025</a:t>
                      </a:r>
                      <a:br>
                        <a:rPr lang="it-IT" sz="1800" b="0" i="0" u="none" strike="noStrike" cap="all" spc="48" baseline="0" dirty="0">
                          <a:ln>
                            <a:noFill/>
                          </a:ln>
                          <a:solidFill>
                            <a:schemeClr val="tx1"/>
                          </a:solidFill>
                          <a:effectLst/>
                          <a:uFillTx/>
                          <a:latin typeface="+mn-lt"/>
                          <a:ea typeface="+mn-ea"/>
                          <a:cs typeface="+mn-cs"/>
                          <a:sym typeface="Avenir LT Std 35 Light"/>
                        </a:rPr>
                      </a:br>
                      <a:r>
                        <a:rPr lang="it-IT" sz="1800" b="0" i="0" u="none" strike="noStrike" cap="all" spc="48" baseline="0" dirty="0" err="1">
                          <a:ln>
                            <a:noFill/>
                          </a:ln>
                          <a:solidFill>
                            <a:schemeClr val="tx1"/>
                          </a:solidFill>
                          <a:effectLst/>
                          <a:uFillTx/>
                          <a:latin typeface="+mn-lt"/>
                          <a:ea typeface="+mn-ea"/>
                          <a:cs typeface="+mn-cs"/>
                          <a:sym typeface="Avenir LT Std 35 Light"/>
                        </a:rPr>
                        <a:t>Caeb</a:t>
                      </a:r>
                      <a:endParaRPr lang="it-IT" sz="1800" b="0" i="0" u="none" strike="noStrike" cap="all" spc="48" baseline="0" dirty="0">
                        <a:ln>
                          <a:noFill/>
                        </a:ln>
                        <a:solidFill>
                          <a:schemeClr val="tx1"/>
                        </a:solidFill>
                        <a:effectLst/>
                        <a:uFillTx/>
                        <a:latin typeface="+mn-lt"/>
                        <a:ea typeface="+mn-ea"/>
                        <a:cs typeface="+mn-cs"/>
                        <a:sym typeface="Avenir LT Std 35 Light"/>
                      </a:endParaRPr>
                    </a:p>
                  </a:txBody>
                  <a:tcPr marL="9525" marR="9525" marT="9525" marB="0" anchor="ctr"/>
                </a:tc>
                <a:tc>
                  <a:txBody>
                    <a:bodyPr/>
                    <a:lstStyle/>
                    <a:p>
                      <a:pPr algn="l" fontAlgn="b"/>
                      <a:r>
                        <a:rPr lang="it-IT" sz="1000" u="none" strike="noStrike" dirty="0">
                          <a:effectLst/>
                        </a:rPr>
                        <a:t> </a:t>
                      </a:r>
                      <a:endParaRPr lang="it-IT"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87302956"/>
                  </a:ext>
                </a:extLst>
              </a:tr>
            </a:tbl>
          </a:graphicData>
        </a:graphic>
      </p:graphicFrame>
    </p:spTree>
    <p:extLst>
      <p:ext uri="{BB962C8B-B14F-4D97-AF65-F5344CB8AC3E}">
        <p14:creationId xmlns:p14="http://schemas.microsoft.com/office/powerpoint/2010/main" val="2418662658"/>
      </p:ext>
    </p:extLst>
  </p:cSld>
  <p:clrMapOvr>
    <a:overrideClrMapping bg1="lt1" tx1="dk1" bg2="lt2" tx2="dk2" accent1="accent1" accent2="accent2" accent3="accent3" accent4="accent4" accent5="accent5" accent6="accent6" hlink="hlink" folHlink="folHlink"/>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nome.cognome@units.it"/>
          <p:cNvSpPr txBox="1">
            <a:spLocks noGrp="1"/>
          </p:cNvSpPr>
          <p:nvPr>
            <p:ph type="body" idx="13"/>
          </p:nvPr>
        </p:nvSpPr>
        <p:spPr>
          <a:xfrm>
            <a:off x="6711351" y="10041147"/>
            <a:ext cx="10420709" cy="1467581"/>
          </a:xfrm>
          <a:prstGeom prst="rect">
            <a:avLst/>
          </a:prstGeom>
          <a:extLst>
            <a:ext uri="{C572A759-6A51-4108-AA02-DFA0A04FC94B}">
              <ma14:wrappingTextBoxFlag xmlns:ma14="http://schemas.microsoft.com/office/mac/drawingml/2011/main" xmlns="" val="1"/>
            </a:ext>
          </a:extLst>
        </p:spPr>
        <p:txBody>
          <a:bodyPr>
            <a:normAutofit/>
          </a:bodyPr>
          <a:lstStyle>
            <a:lvl1pPr marL="0" indent="0">
              <a:spcBef>
                <a:spcPts val="4000"/>
              </a:spcBef>
              <a:buClrTx/>
              <a:buSzTx/>
              <a:buNone/>
              <a:defRPr sz="3500" u="sng" cap="none" spc="0">
                <a:solidFill>
                  <a:srgbClr val="0000FF"/>
                </a:solidFill>
                <a:uFill>
                  <a:solidFill>
                    <a:srgbClr val="0000FF"/>
                  </a:solidFill>
                </a:uFill>
                <a:latin typeface="Avenir Medium"/>
                <a:ea typeface="Avenir Medium"/>
                <a:cs typeface="Avenir Medium"/>
                <a:sym typeface="Avenir Medium"/>
                <a:hlinkClick r:id="rId2"/>
              </a:defRPr>
            </a:lvl1pPr>
          </a:lstStyle>
          <a:p>
            <a:pPr>
              <a:defRPr u="none">
                <a:solidFill>
                  <a:srgbClr val="1D355E"/>
                </a:solidFill>
                <a:uFillTx/>
              </a:defRPr>
            </a:pPr>
            <a:r>
              <a:rPr lang="it-IT" dirty="0">
                <a:solidFill>
                  <a:srgbClr val="1B355E"/>
                </a:solidFill>
                <a:hlinkClick r:id="rId2">
                  <a:extLst>
                    <a:ext uri="{A12FA001-AC4F-418D-AE19-62706E023703}">
                      <ahyp:hlinkClr xmlns:ahyp="http://schemas.microsoft.com/office/drawing/2018/hyperlinkcolor" val="tx"/>
                    </a:ext>
                  </a:extLst>
                </a:hlinkClick>
              </a:rPr>
              <a:t>stedesco</a:t>
            </a:r>
            <a:r>
              <a:rPr dirty="0">
                <a:solidFill>
                  <a:srgbClr val="1B355E"/>
                </a:solidFill>
                <a:hlinkClick r:id="rId2">
                  <a:extLst>
                    <a:ext uri="{A12FA001-AC4F-418D-AE19-62706E023703}">
                      <ahyp:hlinkClr xmlns:ahyp="http://schemas.microsoft.com/office/drawing/2018/hyperlinkcolor" val="tx"/>
                    </a:ext>
                  </a:extLst>
                </a:hlinkClick>
              </a:rPr>
              <a:t>@units.it</a:t>
            </a:r>
            <a:r>
              <a:rPr lang="it-IT" dirty="0">
                <a:solidFill>
                  <a:srgbClr val="1B355E"/>
                </a:solidFill>
                <a:hlinkClick r:id="rId2">
                  <a:extLst>
                    <a:ext uri="{A12FA001-AC4F-418D-AE19-62706E023703}">
                      <ahyp:hlinkClr xmlns:ahyp="http://schemas.microsoft.com/office/drawing/2018/hyperlinkcolor" val="tx"/>
                    </a:ext>
                  </a:extLst>
                </a:hlinkClick>
              </a:rPr>
              <a:t> – formazione@amm.units.it</a:t>
            </a:r>
          </a:p>
        </p:txBody>
      </p:sp>
      <p:sp>
        <p:nvSpPr>
          <p:cNvPr id="236" name="Struttura / Dipartimento"/>
          <p:cNvSpPr txBox="1">
            <a:spLocks noGrp="1"/>
          </p:cNvSpPr>
          <p:nvPr>
            <p:ph type="body" idx="4294967295"/>
          </p:nvPr>
        </p:nvSpPr>
        <p:spPr>
          <a:xfrm>
            <a:off x="3737811" y="5438274"/>
            <a:ext cx="15079578" cy="4154905"/>
          </a:xfrm>
          <a:prstGeom prst="rect">
            <a:avLst/>
          </a:prstGeom>
          <a:extLst>
            <a:ext uri="{C572A759-6A51-4108-AA02-DFA0A04FC94B}">
              <ma14:wrappingTextBoxFlag xmlns:ma14="http://schemas.microsoft.com/office/mac/drawingml/2011/main" xmlns="" val="1"/>
            </a:ext>
          </a:extLst>
        </p:spPr>
        <p:txBody>
          <a:bodyPr/>
          <a:lstStyle>
            <a:lvl1pPr marL="0" indent="0">
              <a:spcBef>
                <a:spcPts val="4800"/>
              </a:spcBef>
              <a:buClrTx/>
              <a:buSzTx/>
              <a:buNone/>
              <a:defRPr sz="5000" cap="none" spc="100">
                <a:latin typeface="Avenir"/>
                <a:ea typeface="Avenir"/>
                <a:cs typeface="Avenir"/>
                <a:sym typeface="Avenir Roman"/>
              </a:defRPr>
            </a:lvl1pPr>
          </a:lstStyle>
          <a:p>
            <a:r>
              <a:rPr lang="it-IT" dirty="0"/>
              <a:t>Unità di staff Formazione</a:t>
            </a:r>
          </a:p>
          <a:p>
            <a:r>
              <a:rPr lang="it-IT" sz="4000" dirty="0"/>
              <a:t>link alla pagina Formazione personale tecnico amministrativo e CEL </a:t>
            </a:r>
            <a:r>
              <a:rPr lang="it-IT" sz="3600" dirty="0"/>
              <a:t>www.units.it/personale/ta/formazione </a:t>
            </a:r>
            <a:endParaRPr sz="3600"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C2BBDF-16D1-4627-B205-CA8043E6C1F7}"/>
              </a:ext>
            </a:extLst>
          </p:cNvPr>
          <p:cNvSpPr>
            <a:spLocks noGrp="1"/>
          </p:cNvSpPr>
          <p:nvPr>
            <p:ph type="title"/>
          </p:nvPr>
        </p:nvSpPr>
        <p:spPr>
          <a:xfrm>
            <a:off x="987553" y="-931366"/>
            <a:ext cx="22163275" cy="2321254"/>
          </a:xfrm>
        </p:spPr>
        <p:txBody>
          <a:bodyPr>
            <a:normAutofit/>
          </a:bodyPr>
          <a:lstStyle/>
          <a:p>
            <a:pPr algn="ctr"/>
            <a:r>
              <a:rPr lang="it-IT" sz="5400" dirty="0"/>
              <a:t>Rapporto conclusivo dell’attività formativa 2024 per il personale </a:t>
            </a:r>
            <a:r>
              <a:rPr lang="it-IT" sz="5400" dirty="0" err="1"/>
              <a:t>t.a</a:t>
            </a:r>
            <a:endParaRPr lang="it-IT" sz="5400" dirty="0"/>
          </a:p>
        </p:txBody>
      </p:sp>
      <p:graphicFrame>
        <p:nvGraphicFramePr>
          <p:cNvPr id="5" name="Tabella 4">
            <a:extLst>
              <a:ext uri="{FF2B5EF4-FFF2-40B4-BE49-F238E27FC236}">
                <a16:creationId xmlns:a16="http://schemas.microsoft.com/office/drawing/2014/main" id="{91F3B33D-58CC-309F-E57C-ACBFB2FB1797}"/>
              </a:ext>
            </a:extLst>
          </p:cNvPr>
          <p:cNvGraphicFramePr>
            <a:graphicFrameLocks noGrp="1"/>
          </p:cNvGraphicFramePr>
          <p:nvPr>
            <p:extLst>
              <p:ext uri="{D42A27DB-BD31-4B8C-83A1-F6EECF244321}">
                <p14:modId xmlns:p14="http://schemas.microsoft.com/office/powerpoint/2010/main" val="3967656972"/>
              </p:ext>
            </p:extLst>
          </p:nvPr>
        </p:nvGraphicFramePr>
        <p:xfrm>
          <a:off x="1328468" y="1690778"/>
          <a:ext cx="21822360" cy="9679848"/>
        </p:xfrm>
        <a:graphic>
          <a:graphicData uri="http://schemas.openxmlformats.org/drawingml/2006/table">
            <a:tbl>
              <a:tblPr>
                <a:tableStyleId>{5940675A-B579-460E-94D1-54222C63F5DA}</a:tableStyleId>
              </a:tblPr>
              <a:tblGrid>
                <a:gridCol w="2708694">
                  <a:extLst>
                    <a:ext uri="{9D8B030D-6E8A-4147-A177-3AD203B41FA5}">
                      <a16:colId xmlns:a16="http://schemas.microsoft.com/office/drawing/2014/main" val="109929865"/>
                    </a:ext>
                  </a:extLst>
                </a:gridCol>
                <a:gridCol w="14699412">
                  <a:extLst>
                    <a:ext uri="{9D8B030D-6E8A-4147-A177-3AD203B41FA5}">
                      <a16:colId xmlns:a16="http://schemas.microsoft.com/office/drawing/2014/main" val="1846753029"/>
                    </a:ext>
                  </a:extLst>
                </a:gridCol>
                <a:gridCol w="2053086">
                  <a:extLst>
                    <a:ext uri="{9D8B030D-6E8A-4147-A177-3AD203B41FA5}">
                      <a16:colId xmlns:a16="http://schemas.microsoft.com/office/drawing/2014/main" val="1869181459"/>
                    </a:ext>
                  </a:extLst>
                </a:gridCol>
                <a:gridCol w="2361168">
                  <a:extLst>
                    <a:ext uri="{9D8B030D-6E8A-4147-A177-3AD203B41FA5}">
                      <a16:colId xmlns:a16="http://schemas.microsoft.com/office/drawing/2014/main" val="4194162255"/>
                    </a:ext>
                  </a:extLst>
                </a:gridCol>
              </a:tblGrid>
              <a:tr h="628751">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Area tematica</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2072241019"/>
                  </a:ext>
                </a:extLst>
              </a:tr>
              <a:tr h="1044020">
                <a:tc rowSpan="14">
                  <a:txBody>
                    <a:bodyPr/>
                    <a:lstStyle/>
                    <a:p>
                      <a:pPr algn="ctr" fontAlgn="ctr"/>
                      <a:r>
                        <a:rPr lang="it-IT" sz="2800" b="1" u="none" strike="noStrike" dirty="0">
                          <a:effectLst/>
                        </a:rPr>
                        <a:t>Biblioteche</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Lo scarto bibliografico come procedura essenziale nella gestione delle raccolte bibliografiche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82829242"/>
                  </a:ext>
                </a:extLst>
              </a:tr>
              <a:tr h="584885">
                <a:tc vMerge="1">
                  <a:txBody>
                    <a:bodyPr/>
                    <a:lstStyle/>
                    <a:p>
                      <a:endParaRPr lang="it-IT"/>
                    </a:p>
                  </a:txBody>
                  <a:tcPr/>
                </a:tc>
                <a:tc>
                  <a:txBody>
                    <a:bodyPr/>
                    <a:lstStyle/>
                    <a:p>
                      <a:pPr algn="l" fontAlgn="ctr"/>
                      <a:r>
                        <a:rPr lang="it-IT" sz="2000" u="none" strike="noStrike" dirty="0">
                          <a:effectLst/>
                        </a:rPr>
                        <a:t>Biblioterapia: uno strumento per i bibliotecari</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algn="r" fontAlgn="b"/>
                      <a:r>
                        <a:rPr lang="it-IT" sz="2000" u="none" strike="noStrike">
                          <a:effectLst/>
                        </a:rPr>
                        <a:t>25</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a:effectLst/>
                        </a:rPr>
                        <a:t>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0517594"/>
                  </a:ext>
                </a:extLst>
              </a:tr>
              <a:tr h="786671">
                <a:tc vMerge="1">
                  <a:txBody>
                    <a:bodyPr/>
                    <a:lstStyle/>
                    <a:p>
                      <a:endParaRPr lang="it-IT"/>
                    </a:p>
                  </a:txBody>
                  <a:tcPr/>
                </a:tc>
                <a:tc>
                  <a:txBody>
                    <a:bodyPr/>
                    <a:lstStyle/>
                    <a:p>
                      <a:pPr algn="l" fontAlgn="ctr"/>
                      <a:r>
                        <a:rPr lang="it-IT" sz="2000" u="none" strike="noStrike" dirty="0">
                          <a:effectLst/>
                        </a:rPr>
                        <a:t>Validazione dei prodotti della ricerca in</a:t>
                      </a:r>
                      <a:br>
                        <a:rPr lang="it-IT" sz="2000" u="none" strike="noStrike" dirty="0">
                          <a:effectLst/>
                        </a:rPr>
                      </a:br>
                      <a:r>
                        <a:rPr lang="it-IT" sz="2000" u="none" strike="noStrike" dirty="0" err="1">
                          <a:effectLst/>
                        </a:rPr>
                        <a:t>ArTS</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a:effectLst/>
                        </a:rPr>
                        <a:t>7</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03225442"/>
                  </a:ext>
                </a:extLst>
              </a:tr>
              <a:tr h="584885">
                <a:tc vMerge="1">
                  <a:txBody>
                    <a:bodyPr/>
                    <a:lstStyle/>
                    <a:p>
                      <a:endParaRPr lang="it-IT"/>
                    </a:p>
                  </a:txBody>
                  <a:tcPr/>
                </a:tc>
                <a:tc>
                  <a:txBody>
                    <a:bodyPr/>
                    <a:lstStyle/>
                    <a:p>
                      <a:pPr algn="l" fontAlgn="ctr"/>
                      <a:r>
                        <a:rPr lang="it-IT" sz="2000" u="none" strike="noStrike" dirty="0">
                          <a:effectLst/>
                        </a:rPr>
                        <a:t>La catalogazione del libro antico</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b"/>
                      <a:r>
                        <a:rPr lang="it-IT" sz="2000" u="none" strike="noStrike">
                          <a:effectLst/>
                        </a:rPr>
                        <a:t>10</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a:effectLst/>
                        </a:rPr>
                        <a:t>13</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07020505"/>
                  </a:ext>
                </a:extLst>
              </a:tr>
              <a:tr h="584885">
                <a:tc vMerge="1">
                  <a:txBody>
                    <a:bodyPr/>
                    <a:lstStyle/>
                    <a:p>
                      <a:endParaRPr lang="it-IT"/>
                    </a:p>
                  </a:txBody>
                  <a:tcPr/>
                </a:tc>
                <a:tc>
                  <a:txBody>
                    <a:bodyPr/>
                    <a:lstStyle/>
                    <a:p>
                      <a:pPr algn="l" fontAlgn="ctr"/>
                      <a:r>
                        <a:rPr lang="it-IT" sz="2000" u="none" strike="noStrike" dirty="0">
                          <a:effectLst/>
                        </a:rPr>
                        <a:t>Lo scarto e la </a:t>
                      </a:r>
                      <a:r>
                        <a:rPr lang="it-IT" sz="2000" u="none" strike="noStrike" dirty="0" err="1">
                          <a:effectLst/>
                        </a:rPr>
                        <a:t>deselezione</a:t>
                      </a:r>
                      <a:r>
                        <a:rPr lang="it-IT" sz="2000" u="none" strike="noStrike" dirty="0">
                          <a:effectLst/>
                        </a:rPr>
                        <a:t> nelle biblioteche accademiche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00556088"/>
                  </a:ext>
                </a:extLst>
              </a:tr>
              <a:tr h="584885">
                <a:tc vMerge="1">
                  <a:txBody>
                    <a:bodyPr/>
                    <a:lstStyle/>
                    <a:p>
                      <a:endParaRPr lang="it-IT"/>
                    </a:p>
                  </a:txBody>
                  <a:tcPr/>
                </a:tc>
                <a:tc>
                  <a:txBody>
                    <a:bodyPr/>
                    <a:lstStyle/>
                    <a:p>
                      <a:pPr algn="l" fontAlgn="ctr"/>
                      <a:r>
                        <a:rPr lang="it-IT" sz="2000" u="none" strike="noStrike" dirty="0">
                          <a:effectLst/>
                        </a:rPr>
                        <a:t>Sebina NEXT: Generatore di reports e statistiche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a:effectLst/>
                        </a:rPr>
                        <a:t>22</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34559400"/>
                  </a:ext>
                </a:extLst>
              </a:tr>
              <a:tr h="584885">
                <a:tc vMerge="1">
                  <a:txBody>
                    <a:bodyPr/>
                    <a:lstStyle/>
                    <a:p>
                      <a:endParaRPr lang="it-IT"/>
                    </a:p>
                  </a:txBody>
                  <a:tcPr/>
                </a:tc>
                <a:tc>
                  <a:txBody>
                    <a:bodyPr/>
                    <a:lstStyle/>
                    <a:p>
                      <a:pPr algn="l" fontAlgn="ctr"/>
                      <a:r>
                        <a:rPr lang="it-IT" sz="2000" u="none" strike="noStrike" dirty="0">
                          <a:effectLst/>
                        </a:rPr>
                        <a:t>Sebina NEXT: Revisione inventariale e scarti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a:effectLst/>
                        </a:rPr>
                        <a:t>24</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02891339"/>
                  </a:ext>
                </a:extLst>
              </a:tr>
              <a:tr h="584885">
                <a:tc vMerge="1">
                  <a:txBody>
                    <a:bodyPr/>
                    <a:lstStyle/>
                    <a:p>
                      <a:endParaRPr lang="it-IT"/>
                    </a:p>
                  </a:txBody>
                  <a:tcPr/>
                </a:tc>
                <a:tc>
                  <a:txBody>
                    <a:bodyPr/>
                    <a:lstStyle/>
                    <a:p>
                      <a:pPr algn="l" fontAlgn="ctr"/>
                      <a:r>
                        <a:rPr lang="it-IT" sz="2000" u="none" strike="noStrike" dirty="0">
                          <a:effectLst/>
                        </a:rPr>
                        <a:t>Sebina NEXT: Modello previsionale dei periodici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a:effectLst/>
                        </a:rPr>
                        <a:t>15</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28213420"/>
                  </a:ext>
                </a:extLst>
              </a:tr>
              <a:tr h="584885">
                <a:tc vMerge="1">
                  <a:txBody>
                    <a:bodyPr/>
                    <a:lstStyle/>
                    <a:p>
                      <a:endParaRPr lang="it-IT"/>
                    </a:p>
                  </a:txBody>
                  <a:tcPr/>
                </a:tc>
                <a:tc>
                  <a:txBody>
                    <a:bodyPr/>
                    <a:lstStyle/>
                    <a:p>
                      <a:pPr algn="l" fontAlgn="ctr"/>
                      <a:r>
                        <a:rPr lang="it-IT" sz="2000" u="none" strike="noStrike" dirty="0">
                          <a:effectLst/>
                        </a:rPr>
                        <a:t>Sebina NEXT: Suggerimenti di acquisto centralizzati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a:effectLst/>
                        </a:rPr>
                        <a:t>11</a:t>
                      </a:r>
                      <a:endParaRPr lang="it-IT"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98638167"/>
                  </a:ext>
                </a:extLst>
              </a:tr>
              <a:tr h="584885">
                <a:tc vMerge="1">
                  <a:txBody>
                    <a:bodyPr/>
                    <a:lstStyle/>
                    <a:p>
                      <a:endParaRPr lang="it-IT"/>
                    </a:p>
                  </a:txBody>
                  <a:tcPr/>
                </a:tc>
                <a:tc>
                  <a:txBody>
                    <a:bodyPr/>
                    <a:lstStyle/>
                    <a:p>
                      <a:pPr algn="l" fontAlgn="ctr"/>
                      <a:r>
                        <a:rPr lang="it-IT" sz="2000" u="none" strike="noStrike" dirty="0">
                          <a:effectLst/>
                        </a:rPr>
                        <a:t>Video verticali per biblioteche: come comunicare sui social media</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b"/>
                      <a:r>
                        <a:rPr lang="it-IT" sz="2000" u="none" strike="noStrike" dirty="0">
                          <a:effectLst/>
                        </a:rPr>
                        <a:t>4</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4161051"/>
                  </a:ext>
                </a:extLst>
              </a:tr>
              <a:tr h="584885">
                <a:tc vMerge="1">
                  <a:txBody>
                    <a:bodyPr/>
                    <a:lstStyle/>
                    <a:p>
                      <a:endParaRPr lang="it-IT"/>
                    </a:p>
                  </a:txBody>
                  <a:tcPr/>
                </a:tc>
                <a:tc>
                  <a:txBody>
                    <a:bodyPr/>
                    <a:lstStyle/>
                    <a:p>
                      <a:pPr algn="l" fontAlgn="ctr"/>
                      <a:r>
                        <a:rPr lang="it-IT" sz="2000" u="none" strike="noStrike">
                          <a:effectLst/>
                        </a:rPr>
                        <a:t>Archivi in biblioteca</a:t>
                      </a:r>
                      <a:endParaRPr lang="it-IT" sz="2000" b="0" i="0" u="none" strike="noStrike">
                        <a:solidFill>
                          <a:srgbClr val="201F1E"/>
                        </a:solidFill>
                        <a:effectLst/>
                        <a:latin typeface="Calibri" panose="020F0502020204030204" pitchFamily="34" charset="0"/>
                      </a:endParaRPr>
                    </a:p>
                  </a:txBody>
                  <a:tcPr marL="9525" marR="9525" marT="9525" marB="0" anchor="ctr"/>
                </a:tc>
                <a:tc>
                  <a:txBody>
                    <a:bodyPr/>
                    <a:lstStyle/>
                    <a:p>
                      <a:pPr algn="r" fontAlgn="b"/>
                      <a:r>
                        <a:rPr lang="it-IT" sz="2000" u="none" strike="noStrike">
                          <a:effectLst/>
                        </a:rPr>
                        <a:t>9</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dirty="0">
                          <a:effectLst/>
                        </a:rPr>
                        <a:t>25</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60322230"/>
                  </a:ext>
                </a:extLst>
              </a:tr>
              <a:tr h="786671">
                <a:tc vMerge="1">
                  <a:txBody>
                    <a:bodyPr/>
                    <a:lstStyle/>
                    <a:p>
                      <a:endParaRPr lang="it-IT"/>
                    </a:p>
                  </a:txBody>
                  <a:tcPr/>
                </a:tc>
                <a:tc>
                  <a:txBody>
                    <a:bodyPr/>
                    <a:lstStyle/>
                    <a:p>
                      <a:pPr algn="l" fontAlgn="ctr"/>
                      <a:r>
                        <a:rPr lang="it-IT" sz="2000" u="none" strike="noStrike">
                          <a:effectLst/>
                        </a:rPr>
                        <a:t>Risorse e servizi SBA per il recupero di informazioni giuridiche e tecniche</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dirty="0">
                          <a:effectLst/>
                        </a:rPr>
                        <a:t>40</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49896832"/>
                  </a:ext>
                </a:extLst>
              </a:tr>
              <a:tr h="584885">
                <a:tc vMerge="1">
                  <a:txBody>
                    <a:bodyPr/>
                    <a:lstStyle/>
                    <a:p>
                      <a:endParaRPr lang="it-IT"/>
                    </a:p>
                  </a:txBody>
                  <a:tcPr/>
                </a:tc>
                <a:tc>
                  <a:txBody>
                    <a:bodyPr/>
                    <a:lstStyle/>
                    <a:p>
                      <a:pPr algn="l" fontAlgn="ctr"/>
                      <a:r>
                        <a:rPr lang="it-IT" sz="2000" u="none" strike="noStrike">
                          <a:effectLst/>
                        </a:rPr>
                        <a:t>Catalogare bandi, manifesti e fogli volanti antichi</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IT" sz="2000" u="none" strike="noStrike">
                          <a:effectLst/>
                        </a:rPr>
                        <a:t>10</a:t>
                      </a:r>
                      <a:endParaRPr lang="it-IT" sz="2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67659329"/>
                  </a:ext>
                </a:extLst>
              </a:tr>
              <a:tr h="584885">
                <a:tc vMerge="1">
                  <a:txBody>
                    <a:bodyPr/>
                    <a:lstStyle/>
                    <a:p>
                      <a:endParaRPr lang="it-IT"/>
                    </a:p>
                  </a:txBody>
                  <a:tcPr/>
                </a:tc>
                <a:tc>
                  <a:txBody>
                    <a:bodyPr/>
                    <a:lstStyle/>
                    <a:p>
                      <a:pPr algn="l" fontAlgn="ctr"/>
                      <a:r>
                        <a:rPr lang="it-IT" sz="2000" u="none" strike="noStrike">
                          <a:effectLst/>
                        </a:rPr>
                        <a:t>Archivi in biblioteca: che fare?</a:t>
                      </a:r>
                      <a:endParaRPr lang="it-IT" sz="20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IT" sz="2000" u="none" strike="noStrike" dirty="0">
                          <a:effectLst/>
                        </a:rPr>
                        <a:t>7</a:t>
                      </a:r>
                      <a:endParaRPr lang="it-IT"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42526097"/>
                  </a:ext>
                </a:extLst>
              </a:tr>
            </a:tbl>
          </a:graphicData>
        </a:graphic>
      </p:graphicFrame>
    </p:spTree>
    <p:extLst>
      <p:ext uri="{BB962C8B-B14F-4D97-AF65-F5344CB8AC3E}">
        <p14:creationId xmlns:p14="http://schemas.microsoft.com/office/powerpoint/2010/main" val="301156564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EA035-32C6-5521-D528-980614B7B43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5F83FA9-04ED-4779-CA68-CCC2D2722AB5}"/>
              </a:ext>
            </a:extLst>
          </p:cNvPr>
          <p:cNvSpPr>
            <a:spLocks noGrp="1"/>
          </p:cNvSpPr>
          <p:nvPr>
            <p:ph type="title"/>
          </p:nvPr>
        </p:nvSpPr>
        <p:spPr>
          <a:xfrm>
            <a:off x="987553" y="-931366"/>
            <a:ext cx="22234757" cy="2321254"/>
          </a:xfrm>
        </p:spPr>
        <p:txBody>
          <a:bodyPr>
            <a:normAutofit/>
          </a:bodyPr>
          <a:lstStyle/>
          <a:p>
            <a:pPr algn="ctr"/>
            <a:r>
              <a:rPr lang="it-IT" sz="5400" dirty="0"/>
              <a:t>Rapporto conclusivo dell’attività formativa 2024 per il personale </a:t>
            </a:r>
            <a:r>
              <a:rPr lang="it-IT" sz="5400" dirty="0" err="1"/>
              <a:t>t.a</a:t>
            </a:r>
            <a:endParaRPr lang="it-IT" sz="5400" dirty="0"/>
          </a:p>
        </p:txBody>
      </p:sp>
      <p:graphicFrame>
        <p:nvGraphicFramePr>
          <p:cNvPr id="6" name="Tabella 5">
            <a:extLst>
              <a:ext uri="{FF2B5EF4-FFF2-40B4-BE49-F238E27FC236}">
                <a16:creationId xmlns:a16="http://schemas.microsoft.com/office/drawing/2014/main" id="{47C39EBF-F379-17CA-5C14-598BA2410FD4}"/>
              </a:ext>
            </a:extLst>
          </p:cNvPr>
          <p:cNvGraphicFramePr>
            <a:graphicFrameLocks noGrp="1"/>
          </p:cNvGraphicFramePr>
          <p:nvPr>
            <p:extLst>
              <p:ext uri="{D42A27DB-BD31-4B8C-83A1-F6EECF244321}">
                <p14:modId xmlns:p14="http://schemas.microsoft.com/office/powerpoint/2010/main" val="1782615942"/>
              </p:ext>
            </p:extLst>
          </p:nvPr>
        </p:nvGraphicFramePr>
        <p:xfrm>
          <a:off x="828135" y="1725283"/>
          <a:ext cx="22394175" cy="10230929"/>
        </p:xfrm>
        <a:graphic>
          <a:graphicData uri="http://schemas.openxmlformats.org/drawingml/2006/table">
            <a:tbl>
              <a:tblPr>
                <a:tableStyleId>{5940675A-B579-460E-94D1-54222C63F5DA}</a:tableStyleId>
              </a:tblPr>
              <a:tblGrid>
                <a:gridCol w="3157269">
                  <a:extLst>
                    <a:ext uri="{9D8B030D-6E8A-4147-A177-3AD203B41FA5}">
                      <a16:colId xmlns:a16="http://schemas.microsoft.com/office/drawing/2014/main" val="228851776"/>
                    </a:ext>
                  </a:extLst>
                </a:gridCol>
                <a:gridCol w="15165238">
                  <a:extLst>
                    <a:ext uri="{9D8B030D-6E8A-4147-A177-3AD203B41FA5}">
                      <a16:colId xmlns:a16="http://schemas.microsoft.com/office/drawing/2014/main" val="1286717267"/>
                    </a:ext>
                  </a:extLst>
                </a:gridCol>
                <a:gridCol w="2018581">
                  <a:extLst>
                    <a:ext uri="{9D8B030D-6E8A-4147-A177-3AD203B41FA5}">
                      <a16:colId xmlns:a16="http://schemas.microsoft.com/office/drawing/2014/main" val="2894679678"/>
                    </a:ext>
                  </a:extLst>
                </a:gridCol>
                <a:gridCol w="2053087">
                  <a:extLst>
                    <a:ext uri="{9D8B030D-6E8A-4147-A177-3AD203B41FA5}">
                      <a16:colId xmlns:a16="http://schemas.microsoft.com/office/drawing/2014/main" val="342562452"/>
                    </a:ext>
                  </a:extLst>
                </a:gridCol>
              </a:tblGrid>
              <a:tr h="1069109">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8819" marR="8819" marT="8819"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8819" marR="8819" marT="8819" marB="0" anchor="ctr"/>
                </a:tc>
                <a:tc>
                  <a:txBody>
                    <a:bodyPr/>
                    <a:lstStyle/>
                    <a:p>
                      <a:pPr algn="l" fontAlgn="ctr"/>
                      <a:r>
                        <a:rPr lang="it-IT" sz="2000" b="1" u="none" strike="noStrike" dirty="0">
                          <a:effectLst/>
                        </a:rPr>
                        <a:t>ORE CORSO</a:t>
                      </a:r>
                      <a:endParaRPr lang="it-IT" sz="2000" b="1" i="0" u="none" strike="noStrike" dirty="0">
                        <a:solidFill>
                          <a:srgbClr val="000000"/>
                        </a:solidFill>
                        <a:effectLst/>
                        <a:latin typeface="Calibri" panose="020F0502020204030204" pitchFamily="34" charset="0"/>
                      </a:endParaRPr>
                    </a:p>
                  </a:txBody>
                  <a:tcPr marL="8819" marR="8819" marT="8819" marB="0" anchor="ctr"/>
                </a:tc>
                <a:tc>
                  <a:txBody>
                    <a:bodyPr/>
                    <a:lstStyle/>
                    <a:p>
                      <a:pPr algn="l" fontAlgn="ctr"/>
                      <a:r>
                        <a:rPr lang="it-IT" sz="2000" b="1" u="none" strike="noStrike" dirty="0">
                          <a:effectLst/>
                        </a:rPr>
                        <a:t>PARTECIPANTI</a:t>
                      </a:r>
                      <a:endParaRPr lang="it-IT" sz="2000" b="1" i="0" u="none" strike="noStrike" dirty="0">
                        <a:solidFill>
                          <a:srgbClr val="000000"/>
                        </a:solidFill>
                        <a:effectLst/>
                        <a:latin typeface="Calibri" panose="020F0502020204030204" pitchFamily="34" charset="0"/>
                      </a:endParaRPr>
                    </a:p>
                  </a:txBody>
                  <a:tcPr marL="8819" marR="8819" marT="8819" marB="0" anchor="ctr"/>
                </a:tc>
                <a:extLst>
                  <a:ext uri="{0D108BD9-81ED-4DB2-BD59-A6C34878D82A}">
                    <a16:rowId xmlns:a16="http://schemas.microsoft.com/office/drawing/2014/main" val="1723097814"/>
                  </a:ext>
                </a:extLst>
              </a:tr>
              <a:tr h="763485">
                <a:tc rowSpan="12">
                  <a:txBody>
                    <a:bodyPr/>
                    <a:lstStyle/>
                    <a:p>
                      <a:pPr algn="ctr" fontAlgn="ctr"/>
                      <a:r>
                        <a:rPr lang="it-IT" sz="2800" b="1" u="none" strike="noStrike" dirty="0">
                          <a:effectLst/>
                        </a:rPr>
                        <a:t>Competenze trasversali</a:t>
                      </a:r>
                      <a:endParaRPr lang="it-IT" sz="2800" b="1" i="0" u="none" strike="noStrike" dirty="0">
                        <a:solidFill>
                          <a:srgbClr val="000000"/>
                        </a:solidFill>
                        <a:effectLst/>
                        <a:latin typeface="Calibri" panose="020F0502020204030204" pitchFamily="34" charset="0"/>
                      </a:endParaRPr>
                    </a:p>
                  </a:txBody>
                  <a:tcPr marL="8819" marR="8819" marT="8819" marB="0" vert="vert270" anchor="ctr"/>
                </a:tc>
                <a:tc>
                  <a:txBody>
                    <a:bodyPr/>
                    <a:lstStyle/>
                    <a:p>
                      <a:pPr algn="l" fontAlgn="ctr"/>
                      <a:r>
                        <a:rPr lang="it-IT" sz="2000" u="none" strike="noStrike" dirty="0">
                          <a:effectLst/>
                        </a:rPr>
                        <a:t>Migliorare la comunicazione in ufficio</a:t>
                      </a:r>
                      <a:endParaRPr lang="it-IT" sz="2000" b="0" i="0" u="none" strike="noStrike" dirty="0">
                        <a:solidFill>
                          <a:srgbClr val="000000"/>
                        </a:solidFill>
                        <a:effectLst/>
                        <a:latin typeface="Calibri" panose="020F0502020204030204" pitchFamily="34" charset="0"/>
                      </a:endParaRPr>
                    </a:p>
                  </a:txBody>
                  <a:tcPr marL="8819" marR="8819" marT="8819" marB="0" anchor="ctr"/>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a:effectLst/>
                        </a:rPr>
                        <a:t>29</a:t>
                      </a:r>
                      <a:endParaRPr lang="it-IT" sz="2000" b="0" i="0" u="none" strike="noStrike">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2628264962"/>
                  </a:ext>
                </a:extLst>
              </a:tr>
              <a:tr h="7634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Migliorare la comunicazione in ufficio (II ed)</a:t>
                      </a:r>
                    </a:p>
                  </a:txBody>
                  <a:tcPr marL="8819" marR="8819" marT="8819" marB="0" anchor="ctr"/>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24</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1145760370"/>
                  </a:ext>
                </a:extLst>
              </a:tr>
              <a:tr h="7634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Studio, ricerca, volontariato e lavoro all'estero - Donne all'estero e sicurezza</a:t>
                      </a:r>
                    </a:p>
                  </a:txBody>
                  <a:tcPr marL="8819" marR="8819" marT="8819"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143338145"/>
                  </a:ext>
                </a:extLst>
              </a:tr>
              <a:tr h="7634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Attività di </a:t>
                      </a:r>
                      <a:r>
                        <a:rPr lang="it-IT" sz="2000" b="0" i="0" u="none" strike="noStrike" cap="all" spc="48" baseline="0" dirty="0" err="1">
                          <a:ln>
                            <a:noFill/>
                          </a:ln>
                          <a:solidFill>
                            <a:schemeClr val="tx1"/>
                          </a:solidFill>
                          <a:effectLst/>
                          <a:uFillTx/>
                          <a:latin typeface="+mn-lt"/>
                          <a:ea typeface="+mn-ea"/>
                          <a:cs typeface="+mn-cs"/>
                          <a:sym typeface="Avenir LT Std 35 Light"/>
                        </a:rPr>
                        <a:t>teambuilding</a:t>
                      </a:r>
                      <a:r>
                        <a:rPr lang="it-IT" sz="2000" b="0" i="0" u="none" strike="noStrike" cap="all" spc="48" baseline="0" dirty="0">
                          <a:ln>
                            <a:noFill/>
                          </a:ln>
                          <a:solidFill>
                            <a:schemeClr val="tx1"/>
                          </a:solidFill>
                          <a:effectLst/>
                          <a:uFillTx/>
                          <a:latin typeface="+mn-lt"/>
                          <a:ea typeface="+mn-ea"/>
                          <a:cs typeface="+mn-cs"/>
                          <a:sym typeface="Avenir LT Std 35 Light"/>
                        </a:rPr>
                        <a:t> per Career Service e Orientamento</a:t>
                      </a:r>
                    </a:p>
                  </a:txBody>
                  <a:tcPr marL="8819" marR="8819" marT="8819" marB="0" anchor="ctr"/>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12</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309928467"/>
                  </a:ext>
                </a:extLst>
              </a:tr>
              <a:tr h="7634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Il valore dietro l'immagine</a:t>
                      </a:r>
                    </a:p>
                  </a:txBody>
                  <a:tcPr marL="8819" marR="8819" marT="8819"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4</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3203218884"/>
                  </a:ext>
                </a:extLst>
              </a:tr>
              <a:tr h="7634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CUG - Coltivare la Sinergia: fiducia e collaborazione all'interno del team</a:t>
                      </a:r>
                    </a:p>
                  </a:txBody>
                  <a:tcPr marL="8819" marR="8819" marT="8819" marB="0" anchor="ctr"/>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10</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1304596691"/>
                  </a:ext>
                </a:extLst>
              </a:tr>
              <a:tr h="7634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Comunicazione efficace in ufficio - I edizione</a:t>
                      </a:r>
                    </a:p>
                  </a:txBody>
                  <a:tcPr marL="8819" marR="8819" marT="8819" marB="0" anchor="ctr"/>
                </a:tc>
                <a:tc>
                  <a:txBody>
                    <a:bodyPr/>
                    <a:lstStyle/>
                    <a:p>
                      <a:pPr algn="l" fontAlgn="b"/>
                      <a:r>
                        <a:rPr lang="it-IT" sz="2000" u="none" strike="noStrike">
                          <a:effectLst/>
                        </a:rPr>
                        <a:t>12</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11</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1211043509"/>
                  </a:ext>
                </a:extLst>
              </a:tr>
              <a:tr h="7634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Comunicazione efficace in ufficio - II edizione</a:t>
                      </a:r>
                    </a:p>
                  </a:txBody>
                  <a:tcPr marL="8819" marR="8819" marT="8819" marB="0" anchor="ctr"/>
                </a:tc>
                <a:tc>
                  <a:txBody>
                    <a:bodyPr/>
                    <a:lstStyle/>
                    <a:p>
                      <a:pPr algn="l" fontAlgn="b"/>
                      <a:r>
                        <a:rPr lang="it-IT" sz="2000" u="none" strike="noStrike">
                          <a:effectLst/>
                        </a:rPr>
                        <a:t>12</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15</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2099068377"/>
                  </a:ext>
                </a:extLst>
              </a:tr>
              <a:tr h="7634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en-US" sz="2000" b="0" i="0" u="none" strike="noStrike" cap="all" spc="48" baseline="0" dirty="0">
                          <a:ln>
                            <a:noFill/>
                          </a:ln>
                          <a:solidFill>
                            <a:schemeClr val="tx1"/>
                          </a:solidFill>
                          <a:effectLst/>
                          <a:uFillTx/>
                          <a:latin typeface="+mn-lt"/>
                          <a:ea typeface="+mn-ea"/>
                          <a:cs typeface="+mn-cs"/>
                          <a:sym typeface="Avenir LT Std 35 Light"/>
                        </a:rPr>
                        <a:t>Team Building and Conflict Resolution - Team Building e </a:t>
                      </a:r>
                      <a:r>
                        <a:rPr lang="en-US" sz="2000" b="0" i="0" u="none" strike="noStrike" cap="all" spc="48" baseline="0" dirty="0" err="1">
                          <a:ln>
                            <a:noFill/>
                          </a:ln>
                          <a:solidFill>
                            <a:schemeClr val="tx1"/>
                          </a:solidFill>
                          <a:effectLst/>
                          <a:uFillTx/>
                          <a:latin typeface="+mn-lt"/>
                          <a:ea typeface="+mn-ea"/>
                          <a:cs typeface="+mn-cs"/>
                          <a:sym typeface="Avenir LT Std 35 Light"/>
                        </a:rPr>
                        <a:t>risoluzione</a:t>
                      </a:r>
                      <a:r>
                        <a:rPr lang="en-US" sz="2000" b="0" i="0" u="none" strike="noStrike" cap="all" spc="48" baseline="0" dirty="0">
                          <a:ln>
                            <a:noFill/>
                          </a:ln>
                          <a:solidFill>
                            <a:schemeClr val="tx1"/>
                          </a:solidFill>
                          <a:effectLst/>
                          <a:uFillTx/>
                          <a:latin typeface="+mn-lt"/>
                          <a:ea typeface="+mn-ea"/>
                          <a:cs typeface="+mn-cs"/>
                          <a:sym typeface="Avenir LT Std 35 Light"/>
                        </a:rPr>
                        <a:t> </a:t>
                      </a:r>
                      <a:r>
                        <a:rPr lang="en-US" sz="2000" b="0" i="0" u="none" strike="noStrike" cap="all" spc="48" baseline="0" dirty="0" err="1">
                          <a:ln>
                            <a:noFill/>
                          </a:ln>
                          <a:solidFill>
                            <a:schemeClr val="tx1"/>
                          </a:solidFill>
                          <a:effectLst/>
                          <a:uFillTx/>
                          <a:latin typeface="+mn-lt"/>
                          <a:ea typeface="+mn-ea"/>
                          <a:cs typeface="+mn-cs"/>
                          <a:sym typeface="Avenir LT Std 35 Light"/>
                        </a:rPr>
                        <a:t>dei</a:t>
                      </a:r>
                      <a:r>
                        <a:rPr lang="en-US" sz="2000" b="0" i="0" u="none" strike="noStrike" cap="all" spc="48" baseline="0" dirty="0">
                          <a:ln>
                            <a:noFill/>
                          </a:ln>
                          <a:solidFill>
                            <a:schemeClr val="tx1"/>
                          </a:solidFill>
                          <a:effectLst/>
                          <a:uFillTx/>
                          <a:latin typeface="+mn-lt"/>
                          <a:ea typeface="+mn-ea"/>
                          <a:cs typeface="+mn-cs"/>
                          <a:sym typeface="Avenir LT Std 35 Light"/>
                        </a:rPr>
                        <a:t> </a:t>
                      </a:r>
                      <a:r>
                        <a:rPr lang="en-US" sz="2000" b="0" i="0" u="none" strike="noStrike" cap="all" spc="48" baseline="0" dirty="0" err="1">
                          <a:ln>
                            <a:noFill/>
                          </a:ln>
                          <a:solidFill>
                            <a:schemeClr val="tx1"/>
                          </a:solidFill>
                          <a:effectLst/>
                          <a:uFillTx/>
                          <a:latin typeface="+mn-lt"/>
                          <a:ea typeface="+mn-ea"/>
                          <a:cs typeface="+mn-cs"/>
                          <a:sym typeface="Avenir LT Std 35 Light"/>
                        </a:rPr>
                        <a:t>conflitti</a:t>
                      </a:r>
                      <a:endParaRPr lang="en-US" sz="2000" b="0" i="0" u="none" strike="noStrike" cap="all" spc="48" baseline="0" dirty="0">
                        <a:ln>
                          <a:noFill/>
                        </a:ln>
                        <a:solidFill>
                          <a:schemeClr val="tx1"/>
                        </a:solidFill>
                        <a:effectLst/>
                        <a:uFillTx/>
                        <a:latin typeface="+mn-lt"/>
                        <a:ea typeface="+mn-ea"/>
                        <a:cs typeface="+mn-cs"/>
                        <a:sym typeface="Avenir LT Std 35 Light"/>
                      </a:endParaRPr>
                    </a:p>
                  </a:txBody>
                  <a:tcPr marL="8819" marR="8819" marT="8819"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15</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4006975079"/>
                  </a:ext>
                </a:extLst>
              </a:tr>
              <a:tr h="7634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Comunicazione efficace in ufficio - III edizione</a:t>
                      </a:r>
                    </a:p>
                  </a:txBody>
                  <a:tcPr marL="8819" marR="8819" marT="8819" marB="0" anchor="ctr"/>
                </a:tc>
                <a:tc>
                  <a:txBody>
                    <a:bodyPr/>
                    <a:lstStyle/>
                    <a:p>
                      <a:pPr algn="l" fontAlgn="b"/>
                      <a:r>
                        <a:rPr lang="it-IT" sz="2000" u="none" strike="noStrike">
                          <a:effectLst/>
                        </a:rPr>
                        <a:t>12</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23</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2019141574"/>
                  </a:ext>
                </a:extLst>
              </a:tr>
              <a:tr h="7634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Comunicazione efficace in ufficio - IV edizione</a:t>
                      </a:r>
                    </a:p>
                  </a:txBody>
                  <a:tcPr marL="8819" marR="8819" marT="8819" marB="0" anchor="ctr"/>
                </a:tc>
                <a:tc>
                  <a:txBody>
                    <a:bodyPr/>
                    <a:lstStyle/>
                    <a:p>
                      <a:pPr algn="l" fontAlgn="b"/>
                      <a:r>
                        <a:rPr lang="it-IT" sz="2000" u="none" strike="noStrike">
                          <a:effectLst/>
                        </a:rPr>
                        <a:t>12</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24</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3824033256"/>
                  </a:ext>
                </a:extLst>
              </a:tr>
              <a:tr h="7634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Comunicazione efficace in ufficio - V edizione</a:t>
                      </a:r>
                    </a:p>
                  </a:txBody>
                  <a:tcPr marL="8819" marR="8819" marT="8819" marB="0" anchor="ctr"/>
                </a:tc>
                <a:tc>
                  <a:txBody>
                    <a:bodyPr/>
                    <a:lstStyle/>
                    <a:p>
                      <a:pPr algn="l" fontAlgn="b"/>
                      <a:r>
                        <a:rPr lang="it-IT" sz="2000" u="none" strike="noStrike">
                          <a:effectLst/>
                        </a:rPr>
                        <a:t>12</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22</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445067295"/>
                  </a:ext>
                </a:extLst>
              </a:tr>
            </a:tbl>
          </a:graphicData>
        </a:graphic>
      </p:graphicFrame>
    </p:spTree>
    <p:extLst>
      <p:ext uri="{BB962C8B-B14F-4D97-AF65-F5344CB8AC3E}">
        <p14:creationId xmlns:p14="http://schemas.microsoft.com/office/powerpoint/2010/main" val="27669385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48EC7-7EAC-A9E2-CF70-13F6F9B3556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BD9E60F-E961-9828-BE15-655C11E8F186}"/>
              </a:ext>
            </a:extLst>
          </p:cNvPr>
          <p:cNvSpPr>
            <a:spLocks noGrp="1"/>
          </p:cNvSpPr>
          <p:nvPr>
            <p:ph type="title"/>
          </p:nvPr>
        </p:nvSpPr>
        <p:spPr>
          <a:xfrm>
            <a:off x="987553" y="-931366"/>
            <a:ext cx="22234757"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6" name="Tabella 5">
            <a:extLst>
              <a:ext uri="{FF2B5EF4-FFF2-40B4-BE49-F238E27FC236}">
                <a16:creationId xmlns:a16="http://schemas.microsoft.com/office/drawing/2014/main" id="{EF0EE781-2773-5A29-0325-CEDF5B30EA9B}"/>
              </a:ext>
            </a:extLst>
          </p:cNvPr>
          <p:cNvGraphicFramePr>
            <a:graphicFrameLocks noGrp="1"/>
          </p:cNvGraphicFramePr>
          <p:nvPr>
            <p:extLst>
              <p:ext uri="{D42A27DB-BD31-4B8C-83A1-F6EECF244321}">
                <p14:modId xmlns:p14="http://schemas.microsoft.com/office/powerpoint/2010/main" val="3667739499"/>
              </p:ext>
            </p:extLst>
          </p:nvPr>
        </p:nvGraphicFramePr>
        <p:xfrm>
          <a:off x="828135" y="1725283"/>
          <a:ext cx="22394175" cy="9849615"/>
        </p:xfrm>
        <a:graphic>
          <a:graphicData uri="http://schemas.openxmlformats.org/drawingml/2006/table">
            <a:tbl>
              <a:tblPr>
                <a:tableStyleId>{5940675A-B579-460E-94D1-54222C63F5DA}</a:tableStyleId>
              </a:tblPr>
              <a:tblGrid>
                <a:gridCol w="3157269">
                  <a:extLst>
                    <a:ext uri="{9D8B030D-6E8A-4147-A177-3AD203B41FA5}">
                      <a16:colId xmlns:a16="http://schemas.microsoft.com/office/drawing/2014/main" val="228851776"/>
                    </a:ext>
                  </a:extLst>
                </a:gridCol>
                <a:gridCol w="15165238">
                  <a:extLst>
                    <a:ext uri="{9D8B030D-6E8A-4147-A177-3AD203B41FA5}">
                      <a16:colId xmlns:a16="http://schemas.microsoft.com/office/drawing/2014/main" val="1286717267"/>
                    </a:ext>
                  </a:extLst>
                </a:gridCol>
                <a:gridCol w="2018581">
                  <a:extLst>
                    <a:ext uri="{9D8B030D-6E8A-4147-A177-3AD203B41FA5}">
                      <a16:colId xmlns:a16="http://schemas.microsoft.com/office/drawing/2014/main" val="2894679678"/>
                    </a:ext>
                  </a:extLst>
                </a:gridCol>
                <a:gridCol w="2053087">
                  <a:extLst>
                    <a:ext uri="{9D8B030D-6E8A-4147-A177-3AD203B41FA5}">
                      <a16:colId xmlns:a16="http://schemas.microsoft.com/office/drawing/2014/main" val="342562452"/>
                    </a:ext>
                  </a:extLst>
                </a:gridCol>
              </a:tblGrid>
              <a:tr h="1089414">
                <a:tc>
                  <a:txBody>
                    <a:bodyPr/>
                    <a:lstStyle/>
                    <a:p>
                      <a:pPr algn="l" fontAlgn="ctr"/>
                      <a:r>
                        <a:rPr lang="it-IT" sz="2000" b="1" u="none" strike="noStrike" dirty="0">
                          <a:effectLst/>
                        </a:rPr>
                        <a:t>Area tematica</a:t>
                      </a:r>
                      <a:endParaRPr lang="it-IT" sz="2000" b="1" i="0" u="none" strike="noStrike" dirty="0">
                        <a:solidFill>
                          <a:srgbClr val="000000"/>
                        </a:solidFill>
                        <a:effectLst/>
                        <a:latin typeface="Calibri" panose="020F0502020204030204" pitchFamily="34" charset="0"/>
                      </a:endParaRPr>
                    </a:p>
                  </a:txBody>
                  <a:tcPr marL="8819" marR="8819" marT="8819"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8819" marR="8819" marT="8819" marB="0" anchor="ctr"/>
                </a:tc>
                <a:tc>
                  <a:txBody>
                    <a:bodyPr/>
                    <a:lstStyle/>
                    <a:p>
                      <a:pPr algn="l" fontAlgn="ctr"/>
                      <a:r>
                        <a:rPr lang="it-IT" sz="2000" b="1" u="none" strike="noStrike" dirty="0">
                          <a:effectLst/>
                        </a:rPr>
                        <a:t>ORE CORSO</a:t>
                      </a:r>
                      <a:endParaRPr lang="it-IT" sz="2000" b="1" i="0" u="none" strike="noStrike" dirty="0">
                        <a:solidFill>
                          <a:srgbClr val="000000"/>
                        </a:solidFill>
                        <a:effectLst/>
                        <a:latin typeface="Calibri" panose="020F0502020204030204" pitchFamily="34" charset="0"/>
                      </a:endParaRPr>
                    </a:p>
                  </a:txBody>
                  <a:tcPr marL="8819" marR="8819" marT="8819" marB="0" anchor="ctr"/>
                </a:tc>
                <a:tc>
                  <a:txBody>
                    <a:bodyPr/>
                    <a:lstStyle/>
                    <a:p>
                      <a:pPr algn="l" fontAlgn="ctr"/>
                      <a:r>
                        <a:rPr lang="it-IT" sz="2000" b="1" u="none" strike="noStrike" dirty="0">
                          <a:effectLst/>
                        </a:rPr>
                        <a:t>PARTECIPANTI</a:t>
                      </a:r>
                      <a:endParaRPr lang="it-IT" sz="2000" b="1" i="0" u="none" strike="noStrike" dirty="0">
                        <a:solidFill>
                          <a:srgbClr val="000000"/>
                        </a:solidFill>
                        <a:effectLst/>
                        <a:latin typeface="Calibri" panose="020F0502020204030204" pitchFamily="34" charset="0"/>
                      </a:endParaRPr>
                    </a:p>
                  </a:txBody>
                  <a:tcPr marL="8819" marR="8819" marT="8819" marB="0" anchor="ctr"/>
                </a:tc>
                <a:extLst>
                  <a:ext uri="{0D108BD9-81ED-4DB2-BD59-A6C34878D82A}">
                    <a16:rowId xmlns:a16="http://schemas.microsoft.com/office/drawing/2014/main" val="1723097814"/>
                  </a:ext>
                </a:extLst>
              </a:tr>
              <a:tr h="777985">
                <a:tc rowSpan="10">
                  <a:txBody>
                    <a:bodyPr/>
                    <a:lstStyle/>
                    <a:p>
                      <a:pPr marL="0" marR="0" lvl="0" indent="0" algn="ctr" defTabSz="647700" rtl="0" eaLnBrk="1" fontAlgn="auto" latinLnBrk="0" hangingPunct="1">
                        <a:lnSpc>
                          <a:spcPct val="100000"/>
                        </a:lnSpc>
                        <a:spcBef>
                          <a:spcPts val="0"/>
                        </a:spcBef>
                        <a:spcAft>
                          <a:spcPts val="0"/>
                        </a:spcAft>
                        <a:buClrTx/>
                        <a:buSzTx/>
                        <a:buFontTx/>
                        <a:buNone/>
                        <a:tabLst/>
                        <a:defRPr/>
                      </a:pPr>
                      <a:endParaRPr lang="it-IT" sz="2800" b="1" i="0" u="none" strike="noStrike" cap="all" spc="48" baseline="0" dirty="0">
                        <a:ln>
                          <a:noFill/>
                        </a:ln>
                        <a:solidFill>
                          <a:schemeClr val="tx1"/>
                        </a:solidFill>
                        <a:effectLst/>
                        <a:uFillTx/>
                        <a:latin typeface="+mn-lt"/>
                        <a:ea typeface="+mn-ea"/>
                        <a:cs typeface="+mn-cs"/>
                        <a:sym typeface="Avenir LT Std 35 Light"/>
                      </a:endParaRPr>
                    </a:p>
                    <a:p>
                      <a:pPr marL="0" marR="0" lvl="0" indent="0" algn="ctr" defTabSz="647700" rtl="0" eaLnBrk="1" fontAlgn="auto" latinLnBrk="0" hangingPunct="1">
                        <a:lnSpc>
                          <a:spcPct val="100000"/>
                        </a:lnSpc>
                        <a:spcBef>
                          <a:spcPts val="0"/>
                        </a:spcBef>
                        <a:spcAft>
                          <a:spcPts val="0"/>
                        </a:spcAft>
                        <a:buClrTx/>
                        <a:buSzTx/>
                        <a:buFontTx/>
                        <a:buNone/>
                        <a:tabLst/>
                        <a:defRPr/>
                      </a:pPr>
                      <a:endParaRPr lang="it-IT" sz="2800" b="1" i="0" u="none" strike="noStrike" cap="all" spc="48" baseline="0" dirty="0">
                        <a:ln>
                          <a:noFill/>
                        </a:ln>
                        <a:solidFill>
                          <a:schemeClr val="tx1"/>
                        </a:solidFill>
                        <a:effectLst/>
                        <a:uFillTx/>
                        <a:latin typeface="+mn-lt"/>
                        <a:ea typeface="+mn-ea"/>
                        <a:cs typeface="+mn-cs"/>
                        <a:sym typeface="Avenir LT Std 35 Light"/>
                      </a:endParaRPr>
                    </a:p>
                    <a:p>
                      <a:pPr marL="0" marR="0" lvl="0" indent="0" algn="ctr" defTabSz="647700" rtl="0" eaLnBrk="1" fontAlgn="auto" latinLnBrk="0" hangingPunct="1">
                        <a:lnSpc>
                          <a:spcPct val="100000"/>
                        </a:lnSpc>
                        <a:spcBef>
                          <a:spcPts val="0"/>
                        </a:spcBef>
                        <a:spcAft>
                          <a:spcPts val="0"/>
                        </a:spcAft>
                        <a:buClrTx/>
                        <a:buSzTx/>
                        <a:buFontTx/>
                        <a:buNone/>
                        <a:tabLst/>
                        <a:defRPr/>
                      </a:pPr>
                      <a:endParaRPr lang="it-IT" sz="2800" b="1" i="0" u="none" strike="noStrike" cap="all" spc="48" baseline="0" dirty="0">
                        <a:ln>
                          <a:noFill/>
                        </a:ln>
                        <a:solidFill>
                          <a:schemeClr val="tx1"/>
                        </a:solidFill>
                        <a:effectLst/>
                        <a:uFillTx/>
                        <a:latin typeface="+mn-lt"/>
                        <a:ea typeface="+mn-ea"/>
                        <a:cs typeface="+mn-cs"/>
                        <a:sym typeface="Avenir LT Std 35 Light"/>
                      </a:endParaRPr>
                    </a:p>
                    <a:p>
                      <a:pPr marL="0" marR="0" lvl="0" indent="0" algn="ctr" defTabSz="647700" rtl="0" eaLnBrk="1" fontAlgn="auto" latinLnBrk="0" hangingPunct="1">
                        <a:lnSpc>
                          <a:spcPct val="100000"/>
                        </a:lnSpc>
                        <a:spcBef>
                          <a:spcPts val="0"/>
                        </a:spcBef>
                        <a:spcAft>
                          <a:spcPts val="0"/>
                        </a:spcAft>
                        <a:buClrTx/>
                        <a:buSzTx/>
                        <a:buFontTx/>
                        <a:buNone/>
                        <a:tabLst/>
                        <a:defRPr/>
                      </a:pPr>
                      <a:r>
                        <a:rPr lang="it-IT" sz="2800" b="1" i="0" u="none" strike="noStrike" cap="all" spc="48" baseline="0" dirty="0">
                          <a:ln>
                            <a:noFill/>
                          </a:ln>
                          <a:solidFill>
                            <a:schemeClr val="tx1"/>
                          </a:solidFill>
                          <a:effectLst/>
                          <a:uFillTx/>
                          <a:latin typeface="+mn-lt"/>
                          <a:ea typeface="+mn-ea"/>
                          <a:cs typeface="+mn-cs"/>
                          <a:sym typeface="Avenir LT Std 35 Light"/>
                        </a:rPr>
                        <a:t>Competenze trasversali</a:t>
                      </a:r>
                    </a:p>
                    <a:p>
                      <a:pPr algn="ctr"/>
                      <a:endParaRPr lang="it-IT" dirty="0"/>
                    </a:p>
                  </a:txBody>
                  <a:tcPr vert="vert270"/>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12° Seminario "La Comunicazione online delle Università Italiane"</a:t>
                      </a:r>
                    </a:p>
                  </a:txBody>
                  <a:tcPr marL="8819" marR="8819" marT="8819" marB="0" anchor="ctr"/>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400691177"/>
                  </a:ext>
                </a:extLst>
              </a:tr>
              <a:tr h="7779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Comunicazione efficace in ufficio - VI edizione</a:t>
                      </a:r>
                    </a:p>
                  </a:txBody>
                  <a:tcPr marL="8819" marR="8819" marT="8819" marB="0" anchor="ctr"/>
                </a:tc>
                <a:tc>
                  <a:txBody>
                    <a:bodyPr/>
                    <a:lstStyle/>
                    <a:p>
                      <a:pPr algn="l" fontAlgn="b"/>
                      <a:r>
                        <a:rPr lang="it-IT" sz="2000" u="none" strike="noStrike" dirty="0">
                          <a:effectLst/>
                        </a:rPr>
                        <a:t>12</a:t>
                      </a:r>
                      <a:endParaRPr lang="it-IT" sz="2000" b="0" i="0" u="none" strike="noStrike" dirty="0">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26</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4108921079"/>
                  </a:ext>
                </a:extLst>
              </a:tr>
              <a:tr h="7779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Comunicazione efficace in ufficio - VII edizione</a:t>
                      </a:r>
                    </a:p>
                  </a:txBody>
                  <a:tcPr marL="8819" marR="8819" marT="8819" marB="0" anchor="ctr"/>
                </a:tc>
                <a:tc>
                  <a:txBody>
                    <a:bodyPr/>
                    <a:lstStyle/>
                    <a:p>
                      <a:pPr algn="l" fontAlgn="b"/>
                      <a:r>
                        <a:rPr lang="it-IT" sz="2000" u="none" strike="noStrike">
                          <a:effectLst/>
                        </a:rPr>
                        <a:t>12</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24</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85594683"/>
                  </a:ext>
                </a:extLst>
              </a:tr>
              <a:tr h="7779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Comunicazione efficace in ufficio - VIII edizione</a:t>
                      </a:r>
                    </a:p>
                  </a:txBody>
                  <a:tcPr marL="8819" marR="8819" marT="8819" marB="0" anchor="ctr"/>
                </a:tc>
                <a:tc>
                  <a:txBody>
                    <a:bodyPr/>
                    <a:lstStyle/>
                    <a:p>
                      <a:pPr algn="l" fontAlgn="b"/>
                      <a:r>
                        <a:rPr lang="it-IT" sz="2000" u="none" strike="noStrike" dirty="0">
                          <a:effectLst/>
                        </a:rPr>
                        <a:t>12</a:t>
                      </a:r>
                      <a:endParaRPr lang="it-IT" sz="2000" b="0" i="0" u="none" strike="noStrike" dirty="0">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20</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514335170"/>
                  </a:ext>
                </a:extLst>
              </a:tr>
              <a:tr h="7779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err="1">
                          <a:ln>
                            <a:noFill/>
                          </a:ln>
                          <a:solidFill>
                            <a:schemeClr val="tx1"/>
                          </a:solidFill>
                          <a:effectLst/>
                          <a:uFillTx/>
                          <a:latin typeface="+mn-lt"/>
                          <a:ea typeface="+mn-ea"/>
                          <a:cs typeface="+mn-cs"/>
                          <a:sym typeface="Avenir LT Std 35 Light"/>
                        </a:rPr>
                        <a:t>SicurezzAccessibile</a:t>
                      </a:r>
                      <a:r>
                        <a:rPr lang="it-IT" sz="2000" b="0" i="0" u="none" strike="noStrike" cap="all" spc="48" baseline="0" dirty="0">
                          <a:ln>
                            <a:noFill/>
                          </a:ln>
                          <a:solidFill>
                            <a:schemeClr val="tx1"/>
                          </a:solidFill>
                          <a:effectLst/>
                          <a:uFillTx/>
                          <a:latin typeface="+mn-lt"/>
                          <a:ea typeface="+mn-ea"/>
                          <a:cs typeface="+mn-cs"/>
                          <a:sym typeface="Avenir LT Std 35 Light"/>
                        </a:rPr>
                        <a:t> - Benessere di lavoratori e studenti</a:t>
                      </a:r>
                    </a:p>
                  </a:txBody>
                  <a:tcPr marL="8819" marR="8819" marT="8819"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99</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3970255608"/>
                  </a:ext>
                </a:extLst>
              </a:tr>
              <a:tr h="1128163">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Media </a:t>
                      </a:r>
                      <a:r>
                        <a:rPr lang="it-IT" sz="2000" b="0" i="0" u="none" strike="noStrike" cap="all" spc="48" baseline="0" dirty="0" err="1">
                          <a:ln>
                            <a:noFill/>
                          </a:ln>
                          <a:solidFill>
                            <a:schemeClr val="tx1"/>
                          </a:solidFill>
                          <a:effectLst/>
                          <a:uFillTx/>
                          <a:latin typeface="+mn-lt"/>
                          <a:ea typeface="+mn-ea"/>
                          <a:cs typeface="+mn-cs"/>
                          <a:sym typeface="Avenir LT Std 35 Light"/>
                        </a:rPr>
                        <a:t>content</a:t>
                      </a:r>
                      <a:r>
                        <a:rPr lang="it-IT" sz="2000" b="0" i="0" u="none" strike="noStrike" cap="all" spc="48" baseline="0" dirty="0">
                          <a:ln>
                            <a:noFill/>
                          </a:ln>
                          <a:solidFill>
                            <a:schemeClr val="tx1"/>
                          </a:solidFill>
                          <a:effectLst/>
                          <a:uFillTx/>
                          <a:latin typeface="+mn-lt"/>
                          <a:ea typeface="+mn-ea"/>
                          <a:cs typeface="+mn-cs"/>
                          <a:sym typeface="Avenir LT Std 35 Light"/>
                        </a:rPr>
                        <a:t> </a:t>
                      </a:r>
                      <a:r>
                        <a:rPr lang="it-IT" sz="2000" b="0" i="0" u="none" strike="noStrike" cap="all" spc="48" baseline="0" dirty="0" err="1">
                          <a:ln>
                            <a:noFill/>
                          </a:ln>
                          <a:solidFill>
                            <a:schemeClr val="tx1"/>
                          </a:solidFill>
                          <a:effectLst/>
                          <a:uFillTx/>
                          <a:latin typeface="+mn-lt"/>
                          <a:ea typeface="+mn-ea"/>
                          <a:cs typeface="+mn-cs"/>
                          <a:sym typeface="Avenir LT Std 35 Light"/>
                        </a:rPr>
                        <a:t>creation</a:t>
                      </a:r>
                      <a:r>
                        <a:rPr lang="it-IT" sz="2000" b="0" i="0" u="none" strike="noStrike" cap="all" spc="48" baseline="0" dirty="0">
                          <a:ln>
                            <a:noFill/>
                          </a:ln>
                          <a:solidFill>
                            <a:schemeClr val="tx1"/>
                          </a:solidFill>
                          <a:effectLst/>
                          <a:uFillTx/>
                          <a:latin typeface="+mn-lt"/>
                          <a:ea typeface="+mn-ea"/>
                          <a:cs typeface="+mn-cs"/>
                          <a:sym typeface="Avenir LT Std 35 Light"/>
                        </a:rPr>
                        <a:t> - i mezzi di comunicazione pongono ogni giorno il manager nella necessità di saper gestire la propria efficacia</a:t>
                      </a:r>
                    </a:p>
                  </a:txBody>
                  <a:tcPr marL="8819" marR="8819" marT="8819" marB="0" anchor="ctr"/>
                </a:tc>
                <a:tc>
                  <a:txBody>
                    <a:bodyPr/>
                    <a:lstStyle/>
                    <a:p>
                      <a:pPr algn="l" fontAlgn="b"/>
                      <a:r>
                        <a:rPr lang="it-IT" sz="2000" u="none" strike="noStrike">
                          <a:effectLst/>
                        </a:rPr>
                        <a:t>12</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2033510178"/>
                  </a:ext>
                </a:extLst>
              </a:tr>
              <a:tr h="7779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Comunicare PA: l'ufficio stampa tra strategia, metodi e digitale</a:t>
                      </a:r>
                    </a:p>
                  </a:txBody>
                  <a:tcPr marL="8819" marR="8819" marT="8819" marB="0" anchor="ctr"/>
                </a:tc>
                <a:tc>
                  <a:txBody>
                    <a:bodyPr/>
                    <a:lstStyle/>
                    <a:p>
                      <a:pPr algn="l" fontAlgn="b"/>
                      <a:r>
                        <a:rPr lang="it-IT" sz="2000" u="none" strike="noStrike">
                          <a:effectLst/>
                        </a:rPr>
                        <a:t>12</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2541906477"/>
                  </a:ext>
                </a:extLst>
              </a:tr>
              <a:tr h="77798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en-US" sz="2000" b="0" i="0" u="none" strike="noStrike" cap="all" spc="48" baseline="0" dirty="0">
                          <a:ln>
                            <a:noFill/>
                          </a:ln>
                          <a:solidFill>
                            <a:schemeClr val="tx1"/>
                          </a:solidFill>
                          <a:effectLst/>
                          <a:uFillTx/>
                          <a:latin typeface="+mn-lt"/>
                          <a:ea typeface="+mn-ea"/>
                          <a:cs typeface="+mn-cs"/>
                          <a:sym typeface="Avenir LT Std 35 Light"/>
                        </a:rPr>
                        <a:t>Skills for a Balanced Life: Mindfulness, Resilience and Healthy Lifestyle</a:t>
                      </a:r>
                    </a:p>
                  </a:txBody>
                  <a:tcPr marL="8819" marR="8819" marT="8819"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16</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1840646728"/>
                  </a:ext>
                </a:extLst>
              </a:tr>
              <a:tr h="1046392">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en-US" sz="2000" b="0" i="0" u="none" strike="noStrike" cap="all" spc="48" baseline="0" dirty="0">
                          <a:ln>
                            <a:noFill/>
                          </a:ln>
                          <a:solidFill>
                            <a:schemeClr val="tx1"/>
                          </a:solidFill>
                          <a:effectLst/>
                          <a:uFillTx/>
                          <a:latin typeface="+mn-lt"/>
                          <a:ea typeface="+mn-ea"/>
                          <a:cs typeface="+mn-cs"/>
                          <a:sym typeface="Avenir LT Std 35 Light"/>
                        </a:rPr>
                        <a:t>Stress reduction techniques: Using cognitive-behavioral therapy techniques while being kind to yourself</a:t>
                      </a:r>
                    </a:p>
                  </a:txBody>
                  <a:tcPr marL="8819" marR="8819" marT="8819" marB="0" anchor="ctr"/>
                </a:tc>
                <a:tc>
                  <a:txBody>
                    <a:bodyPr/>
                    <a:lstStyle/>
                    <a:p>
                      <a:pPr algn="l" fontAlgn="b"/>
                      <a:r>
                        <a:rPr lang="it-IT" sz="2000" u="none" strike="noStrike">
                          <a:effectLst/>
                        </a:rPr>
                        <a:t>3</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23</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1060997012"/>
                  </a:ext>
                </a:extLst>
              </a:tr>
              <a:tr h="1139751">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Giornata formativa su Pari opportunità nei luoghi di lavoro e linguaggio inclusivo</a:t>
                      </a:r>
                    </a:p>
                  </a:txBody>
                  <a:tcPr marL="8819" marR="8819" marT="8819"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8819" marR="8819" marT="8819" marB="0" anchor="b"/>
                </a:tc>
                <a:tc>
                  <a:txBody>
                    <a:bodyPr/>
                    <a:lstStyle/>
                    <a:p>
                      <a:pPr algn="l" fontAlgn="b"/>
                      <a:r>
                        <a:rPr lang="it-IT" sz="2000" u="none" strike="noStrike" dirty="0">
                          <a:effectLst/>
                        </a:rPr>
                        <a:t>50</a:t>
                      </a:r>
                      <a:endParaRPr lang="it-IT" sz="2000" b="0" i="0" u="none" strike="noStrike" dirty="0">
                        <a:solidFill>
                          <a:srgbClr val="000000"/>
                        </a:solidFill>
                        <a:effectLst/>
                        <a:latin typeface="Calibri" panose="020F0502020204030204" pitchFamily="34" charset="0"/>
                      </a:endParaRPr>
                    </a:p>
                  </a:txBody>
                  <a:tcPr marL="8819" marR="8819" marT="8819" marB="0" anchor="b"/>
                </a:tc>
                <a:extLst>
                  <a:ext uri="{0D108BD9-81ED-4DB2-BD59-A6C34878D82A}">
                    <a16:rowId xmlns:a16="http://schemas.microsoft.com/office/drawing/2014/main" val="545383248"/>
                  </a:ext>
                </a:extLst>
              </a:tr>
            </a:tbl>
          </a:graphicData>
        </a:graphic>
      </p:graphicFrame>
    </p:spTree>
    <p:extLst>
      <p:ext uri="{BB962C8B-B14F-4D97-AF65-F5344CB8AC3E}">
        <p14:creationId xmlns:p14="http://schemas.microsoft.com/office/powerpoint/2010/main" val="181749689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953C0-7397-C933-4B7A-1067CE9936E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1637271-0990-5F28-67AA-194C9B06D2E4}"/>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3" name="Tabella 2">
            <a:extLst>
              <a:ext uri="{FF2B5EF4-FFF2-40B4-BE49-F238E27FC236}">
                <a16:creationId xmlns:a16="http://schemas.microsoft.com/office/drawing/2014/main" id="{06F4C8E1-45AE-A47A-D7EF-BCB8BBFB1CD8}"/>
              </a:ext>
            </a:extLst>
          </p:cNvPr>
          <p:cNvGraphicFramePr>
            <a:graphicFrameLocks noGrp="1"/>
          </p:cNvGraphicFramePr>
          <p:nvPr>
            <p:extLst>
              <p:ext uri="{D42A27DB-BD31-4B8C-83A1-F6EECF244321}">
                <p14:modId xmlns:p14="http://schemas.microsoft.com/office/powerpoint/2010/main" val="1957660505"/>
              </p:ext>
            </p:extLst>
          </p:nvPr>
        </p:nvGraphicFramePr>
        <p:xfrm>
          <a:off x="776377" y="1389890"/>
          <a:ext cx="22532197" cy="10803670"/>
        </p:xfrm>
        <a:graphic>
          <a:graphicData uri="http://schemas.openxmlformats.org/drawingml/2006/table">
            <a:tbl>
              <a:tblPr>
                <a:tableStyleId>{5940675A-B579-460E-94D1-54222C63F5DA}</a:tableStyleId>
              </a:tblPr>
              <a:tblGrid>
                <a:gridCol w="2381818">
                  <a:extLst>
                    <a:ext uri="{9D8B030D-6E8A-4147-A177-3AD203B41FA5}">
                      <a16:colId xmlns:a16="http://schemas.microsoft.com/office/drawing/2014/main" val="3620241534"/>
                    </a:ext>
                  </a:extLst>
                </a:gridCol>
                <a:gridCol w="15850624">
                  <a:extLst>
                    <a:ext uri="{9D8B030D-6E8A-4147-A177-3AD203B41FA5}">
                      <a16:colId xmlns:a16="http://schemas.microsoft.com/office/drawing/2014/main" val="4084663375"/>
                    </a:ext>
                  </a:extLst>
                </a:gridCol>
                <a:gridCol w="2085290">
                  <a:extLst>
                    <a:ext uri="{9D8B030D-6E8A-4147-A177-3AD203B41FA5}">
                      <a16:colId xmlns:a16="http://schemas.microsoft.com/office/drawing/2014/main" val="2894388719"/>
                    </a:ext>
                  </a:extLst>
                </a:gridCol>
                <a:gridCol w="2214465">
                  <a:extLst>
                    <a:ext uri="{9D8B030D-6E8A-4147-A177-3AD203B41FA5}">
                      <a16:colId xmlns:a16="http://schemas.microsoft.com/office/drawing/2014/main" val="2529311593"/>
                    </a:ext>
                  </a:extLst>
                </a:gridCol>
              </a:tblGrid>
              <a:tr h="870231">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Area tematica</a:t>
                      </a:r>
                    </a:p>
                  </a:txBody>
                  <a:tcPr marL="5385" marR="5385" marT="538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5385" marR="5385" marT="5385" marB="0" anchor="ctr"/>
                </a:tc>
                <a:tc>
                  <a:txBody>
                    <a:bodyPr/>
                    <a:lstStyle/>
                    <a:p>
                      <a:pPr algn="l" fontAlgn="ctr"/>
                      <a:r>
                        <a:rPr lang="it-IT" sz="2000" b="1" u="none" strike="noStrike" dirty="0">
                          <a:effectLst/>
                        </a:rPr>
                        <a:t>ORE CORSO</a:t>
                      </a:r>
                      <a:endParaRPr lang="it-IT" sz="2000" b="1" i="0" u="none" strike="noStrike" dirty="0">
                        <a:solidFill>
                          <a:srgbClr val="000000"/>
                        </a:solidFill>
                        <a:effectLst/>
                        <a:latin typeface="Calibri" panose="020F0502020204030204" pitchFamily="34" charset="0"/>
                      </a:endParaRPr>
                    </a:p>
                  </a:txBody>
                  <a:tcPr marL="5385" marR="5385" marT="5385" marB="0" anchor="ctr"/>
                </a:tc>
                <a:tc>
                  <a:txBody>
                    <a:bodyPr/>
                    <a:lstStyle/>
                    <a:p>
                      <a:pPr algn="l" fontAlgn="ctr"/>
                      <a:r>
                        <a:rPr lang="it-IT" sz="2000" b="1" u="none" strike="noStrike" dirty="0">
                          <a:effectLst/>
                        </a:rPr>
                        <a:t>PARTECIPANTI</a:t>
                      </a:r>
                      <a:endParaRPr lang="it-IT" sz="2000" b="1" i="0" u="none" strike="noStrike" dirty="0">
                        <a:solidFill>
                          <a:srgbClr val="000000"/>
                        </a:solidFill>
                        <a:effectLst/>
                        <a:latin typeface="Calibri" panose="020F0502020204030204" pitchFamily="34" charset="0"/>
                      </a:endParaRPr>
                    </a:p>
                  </a:txBody>
                  <a:tcPr marL="5385" marR="5385" marT="5385" marB="0" anchor="ctr"/>
                </a:tc>
                <a:extLst>
                  <a:ext uri="{0D108BD9-81ED-4DB2-BD59-A6C34878D82A}">
                    <a16:rowId xmlns:a16="http://schemas.microsoft.com/office/drawing/2014/main" val="2415764856"/>
                  </a:ext>
                </a:extLst>
              </a:tr>
              <a:tr h="679541">
                <a:tc rowSpan="16">
                  <a:txBody>
                    <a:bodyPr/>
                    <a:lstStyle/>
                    <a:p>
                      <a:pPr algn="ctr" fontAlgn="ctr"/>
                      <a:r>
                        <a:rPr lang="it-IT" sz="2800" b="1" u="none" strike="noStrike" dirty="0">
                          <a:effectLst/>
                        </a:rPr>
                        <a:t>Didattica e servizi agli studenti</a:t>
                      </a:r>
                      <a:endParaRPr lang="it-IT" sz="2800" b="1" i="0" u="none" strike="noStrike" dirty="0">
                        <a:solidFill>
                          <a:srgbClr val="000000"/>
                        </a:solidFill>
                        <a:effectLst/>
                        <a:latin typeface="Calibri" panose="020F0502020204030204" pitchFamily="34" charset="0"/>
                      </a:endParaRPr>
                    </a:p>
                  </a:txBody>
                  <a:tcPr marL="5385" marR="5385" marT="5385" marB="0" vert="vert270" anchor="ctr"/>
                </a:tc>
                <a:tc>
                  <a:txBody>
                    <a:bodyPr/>
                    <a:lstStyle/>
                    <a:p>
                      <a:pPr algn="l" fontAlgn="ctr"/>
                      <a:r>
                        <a:rPr lang="en-US" sz="2000" u="none" strike="noStrike" dirty="0">
                          <a:effectLst/>
                        </a:rPr>
                        <a:t>Student Mobility Summit: EWP back to the future</a:t>
                      </a:r>
                      <a:endParaRPr lang="en-US" sz="2000" b="0" i="0" u="none" strike="noStrike" dirty="0">
                        <a:solidFill>
                          <a:srgbClr val="242424"/>
                        </a:solidFill>
                        <a:effectLst/>
                        <a:latin typeface="Calibri" panose="020F0502020204030204" pitchFamily="34" charset="0"/>
                      </a:endParaRPr>
                    </a:p>
                  </a:txBody>
                  <a:tcPr marL="5385" marR="5385" marT="5385" marB="0" anchor="ctr"/>
                </a:tc>
                <a:tc>
                  <a:txBody>
                    <a:bodyPr/>
                    <a:lstStyle/>
                    <a:p>
                      <a:pPr algn="l" fontAlgn="b"/>
                      <a:r>
                        <a:rPr lang="it-IT" sz="2000" u="none" strike="noStrike" dirty="0">
                          <a:effectLst/>
                        </a:rPr>
                        <a:t>17,5</a:t>
                      </a:r>
                      <a:endParaRPr lang="it-IT" sz="2000" b="0" i="0" u="none" strike="noStrike" dirty="0">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1465928547"/>
                  </a:ext>
                </a:extLst>
              </a:tr>
              <a:tr h="496095">
                <a:tc vMerge="1">
                  <a:txBody>
                    <a:bodyPr/>
                    <a:lstStyle/>
                    <a:p>
                      <a:endParaRPr lang="it-IT"/>
                    </a:p>
                  </a:txBody>
                  <a:tcPr/>
                </a:tc>
                <a:tc>
                  <a:txBody>
                    <a:bodyPr/>
                    <a:lstStyle/>
                    <a:p>
                      <a:pPr algn="l" fontAlgn="ctr"/>
                      <a:r>
                        <a:rPr lang="it-IT" sz="2000" u="none" strike="noStrike" dirty="0">
                          <a:effectLst/>
                        </a:rPr>
                        <a:t>AVA 3: AQ del dottorato di ricerca</a:t>
                      </a:r>
                      <a:endParaRPr lang="it-IT" sz="2000" b="0" i="0" u="none" strike="noStrike" dirty="0">
                        <a:solidFill>
                          <a:srgbClr val="242424"/>
                        </a:solidFill>
                        <a:effectLst/>
                        <a:latin typeface="Calibri" panose="020F0502020204030204" pitchFamily="34" charset="0"/>
                      </a:endParaRPr>
                    </a:p>
                  </a:txBody>
                  <a:tcPr marL="5385" marR="5385" marT="538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5</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985615662"/>
                  </a:ext>
                </a:extLst>
              </a:tr>
              <a:tr h="515938">
                <a:tc vMerge="1">
                  <a:txBody>
                    <a:bodyPr/>
                    <a:lstStyle/>
                    <a:p>
                      <a:endParaRPr lang="it-IT"/>
                    </a:p>
                  </a:txBody>
                  <a:tcPr/>
                </a:tc>
                <a:tc>
                  <a:txBody>
                    <a:bodyPr/>
                    <a:lstStyle/>
                    <a:p>
                      <a:pPr algn="l" fontAlgn="ctr"/>
                      <a:r>
                        <a:rPr lang="it-IT" sz="2000" u="none" strike="noStrike" dirty="0">
                          <a:effectLst/>
                        </a:rPr>
                        <a:t>Dottorato di ricerca: normativa e procedure</a:t>
                      </a:r>
                      <a:endParaRPr lang="it-IT" sz="2000" b="0" i="0" u="none" strike="noStrike" dirty="0">
                        <a:solidFill>
                          <a:srgbClr val="000000"/>
                        </a:solidFill>
                        <a:effectLst/>
                        <a:latin typeface="Calibri" panose="020F0502020204030204" pitchFamily="34" charset="0"/>
                      </a:endParaRPr>
                    </a:p>
                  </a:txBody>
                  <a:tcPr marL="5385" marR="5385" marT="5385" marB="0" anchor="ctr"/>
                </a:tc>
                <a:tc>
                  <a:txBody>
                    <a:bodyPr/>
                    <a:lstStyle/>
                    <a:p>
                      <a:pPr algn="l" fontAlgn="b"/>
                      <a:r>
                        <a:rPr lang="it-IT" sz="2000" u="none" strike="noStrike">
                          <a:effectLst/>
                        </a:rPr>
                        <a:t>11,5</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2138934468"/>
                  </a:ext>
                </a:extLst>
              </a:tr>
              <a:tr h="59531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ESSE3: Gestione amministrativa - Base</a:t>
                      </a:r>
                    </a:p>
                  </a:txBody>
                  <a:tcPr marL="5385" marR="5385" marT="538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3319006728"/>
                  </a:ext>
                </a:extLst>
              </a:tr>
              <a:tr h="59531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La contemporanea iscrizione a due corsi di istruzione superiore: normativa e procedure</a:t>
                      </a:r>
                    </a:p>
                  </a:txBody>
                  <a:tcPr marL="5385" marR="5385" marT="5385" marB="0" anchor="ctr"/>
                </a:tc>
                <a:tc>
                  <a:txBody>
                    <a:bodyPr/>
                    <a:lstStyle/>
                    <a:p>
                      <a:pPr algn="l" fontAlgn="b"/>
                      <a:r>
                        <a:rPr lang="it-IT" sz="2000" u="none" strike="noStrike">
                          <a:effectLst/>
                        </a:rPr>
                        <a:t>12</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1443425094"/>
                  </a:ext>
                </a:extLst>
              </a:tr>
              <a:tr h="892974">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1° Giornata formativa "AVA3: accreditamento periodico delle sedi e dei corsi di studio universitari e autovalutazione"</a:t>
                      </a:r>
                    </a:p>
                  </a:txBody>
                  <a:tcPr marL="5385" marR="5385" marT="538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24</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156244352"/>
                  </a:ext>
                </a:extLst>
              </a:tr>
              <a:tr h="912816">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Segreterie 2.1 - 1° incontro formativo 2024 "Procedure per l'ingresso, il soggiorno e l'immatricolazione degli studenti internazionali"</a:t>
                      </a:r>
                    </a:p>
                  </a:txBody>
                  <a:tcPr marL="5385" marR="5385" marT="5385" marB="0" anchor="ctr"/>
                </a:tc>
                <a:tc>
                  <a:txBody>
                    <a:bodyPr/>
                    <a:lstStyle/>
                    <a:p>
                      <a:pPr algn="l" fontAlgn="b"/>
                      <a:r>
                        <a:rPr lang="it-IT" sz="2000" u="none" strike="noStrike" dirty="0">
                          <a:effectLst/>
                        </a:rPr>
                        <a:t>8</a:t>
                      </a:r>
                      <a:endParaRPr lang="it-IT" sz="2000" b="0" i="0" u="none" strike="noStrike" dirty="0">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361043215"/>
                  </a:ext>
                </a:extLst>
              </a:tr>
              <a:tr h="551000">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ESSE3: Anagrafe Nazionale Studenti - Avanzato</a:t>
                      </a:r>
                    </a:p>
                  </a:txBody>
                  <a:tcPr marL="5385" marR="5385" marT="538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664811587"/>
                  </a:ext>
                </a:extLst>
              </a:tr>
              <a:tr h="573196">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ESSE3: Anagrafe Nazionale Studenti - Aggiornamenti</a:t>
                      </a:r>
                    </a:p>
                  </a:txBody>
                  <a:tcPr marL="5385" marR="5385" marT="538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4183404849"/>
                  </a:ext>
                </a:extLst>
              </a:tr>
              <a:tr h="505761">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Progettare un corso di studio. Nozioni base per principianti</a:t>
                      </a:r>
                    </a:p>
                  </a:txBody>
                  <a:tcPr marL="5385" marR="5385" marT="5385" marB="0" anchor="ctr"/>
                </a:tc>
                <a:tc>
                  <a:txBody>
                    <a:bodyPr/>
                    <a:lstStyle/>
                    <a:p>
                      <a:pPr algn="l" fontAlgn="b"/>
                      <a:r>
                        <a:rPr lang="it-IT" sz="2000" u="none" strike="noStrike">
                          <a:effectLst/>
                        </a:rPr>
                        <a:t>13,5</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4</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230496587"/>
                  </a:ext>
                </a:extLst>
              </a:tr>
              <a:tr h="715791">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2° Giornata formativa "AVA3: accreditamento periodico delle sedi e dei corsi di studio universitari e autovalutazione"</a:t>
                      </a:r>
                    </a:p>
                  </a:txBody>
                  <a:tcPr marL="5385" marR="5385" marT="538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18</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379566445"/>
                  </a:ext>
                </a:extLst>
              </a:tr>
              <a:tr h="514895">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ESSE3: Tasse - Operatività di base </a:t>
                      </a:r>
                    </a:p>
                  </a:txBody>
                  <a:tcPr marL="5385" marR="5385" marT="538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2423153502"/>
                  </a:ext>
                </a:extLst>
              </a:tr>
              <a:tr h="640630">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ESSE3: - Gestione delle Comunicazioni multimediali </a:t>
                      </a:r>
                    </a:p>
                  </a:txBody>
                  <a:tcPr marL="5385" marR="5385" marT="5385" marB="0" anchor="ctr"/>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5</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1069659951"/>
                  </a:ext>
                </a:extLst>
              </a:tr>
              <a:tr h="505761">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AVA 3: dal ciclo di accreditamento periodico al riesame dei corsi di studio</a:t>
                      </a:r>
                    </a:p>
                  </a:txBody>
                  <a:tcPr marL="5385" marR="5385" marT="5385" marB="0" anchor="ctr"/>
                </a:tc>
                <a:tc>
                  <a:txBody>
                    <a:bodyPr/>
                    <a:lstStyle/>
                    <a:p>
                      <a:pPr algn="l" fontAlgn="b"/>
                      <a:r>
                        <a:rPr lang="it-IT" sz="2000" u="none" strike="noStrike">
                          <a:effectLst/>
                        </a:rPr>
                        <a:t>9</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40</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1502442507"/>
                  </a:ext>
                </a:extLst>
              </a:tr>
              <a:tr h="522620">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Titoli doppi e congiunti-</a:t>
                      </a:r>
                      <a:r>
                        <a:rPr lang="it-IT" sz="2000" b="0" i="0" u="none" strike="noStrike" cap="all" spc="48" baseline="0" dirty="0" err="1">
                          <a:ln>
                            <a:noFill/>
                          </a:ln>
                          <a:solidFill>
                            <a:schemeClr val="tx1"/>
                          </a:solidFill>
                          <a:effectLst/>
                          <a:uFillTx/>
                          <a:latin typeface="+mn-lt"/>
                          <a:ea typeface="+mn-ea"/>
                          <a:cs typeface="+mn-cs"/>
                          <a:sym typeface="Avenir LT Std 35 Light"/>
                        </a:rPr>
                        <a:t>DJDs</a:t>
                      </a:r>
                      <a:r>
                        <a:rPr lang="it-IT" sz="2000" b="0" i="0" u="none" strike="noStrike" cap="all" spc="48" baseline="0" dirty="0">
                          <a:ln>
                            <a:noFill/>
                          </a:ln>
                          <a:solidFill>
                            <a:schemeClr val="tx1"/>
                          </a:solidFill>
                          <a:effectLst/>
                          <a:uFillTx/>
                          <a:latin typeface="+mn-lt"/>
                          <a:ea typeface="+mn-ea"/>
                          <a:cs typeface="+mn-cs"/>
                          <a:sym typeface="Avenir LT Std 35 Light"/>
                        </a:rPr>
                        <a:t> Double and Joint </a:t>
                      </a:r>
                      <a:r>
                        <a:rPr lang="it-IT" sz="2000" b="0" i="0" u="none" strike="noStrike" cap="all" spc="48" baseline="0" dirty="0" err="1">
                          <a:ln>
                            <a:noFill/>
                          </a:ln>
                          <a:solidFill>
                            <a:schemeClr val="tx1"/>
                          </a:solidFill>
                          <a:effectLst/>
                          <a:uFillTx/>
                          <a:latin typeface="+mn-lt"/>
                          <a:ea typeface="+mn-ea"/>
                          <a:cs typeface="+mn-cs"/>
                          <a:sym typeface="Avenir LT Std 35 Light"/>
                        </a:rPr>
                        <a:t>Degress</a:t>
                      </a:r>
                      <a:endParaRPr lang="it-IT" sz="2000" b="0" i="0" u="none" strike="noStrike" cap="all" spc="48" baseline="0" dirty="0">
                        <a:ln>
                          <a:noFill/>
                        </a:ln>
                        <a:solidFill>
                          <a:schemeClr val="tx1"/>
                        </a:solidFill>
                        <a:effectLst/>
                        <a:uFillTx/>
                        <a:latin typeface="+mn-lt"/>
                        <a:ea typeface="+mn-ea"/>
                        <a:cs typeface="+mn-cs"/>
                        <a:sym typeface="Avenir LT Std 35 Light"/>
                      </a:endParaRPr>
                    </a:p>
                  </a:txBody>
                  <a:tcPr marL="5385" marR="5385" marT="538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39</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1865694709"/>
                  </a:ext>
                </a:extLst>
              </a:tr>
              <a:tr h="715791">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4° Giornata formativa "AVA3: accreditamento periodico delle sedi e dei corsi di studio universitari e autovalutazione"</a:t>
                      </a:r>
                    </a:p>
                  </a:txBody>
                  <a:tcPr marL="5385" marR="5385" marT="538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36</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2933585222"/>
                  </a:ext>
                </a:extLst>
              </a:tr>
            </a:tbl>
          </a:graphicData>
        </a:graphic>
      </p:graphicFrame>
    </p:spTree>
    <p:extLst>
      <p:ext uri="{BB962C8B-B14F-4D97-AF65-F5344CB8AC3E}">
        <p14:creationId xmlns:p14="http://schemas.microsoft.com/office/powerpoint/2010/main" val="287932932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5D592-6951-CEFD-F5A7-F3B6D8C9834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EF4A408-61C7-C4E8-5209-8834CA2987A3}"/>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3" name="Tabella 2">
            <a:extLst>
              <a:ext uri="{FF2B5EF4-FFF2-40B4-BE49-F238E27FC236}">
                <a16:creationId xmlns:a16="http://schemas.microsoft.com/office/drawing/2014/main" id="{F54664C9-2DA9-4A23-32C3-1C4C66C3B801}"/>
              </a:ext>
            </a:extLst>
          </p:cNvPr>
          <p:cNvGraphicFramePr>
            <a:graphicFrameLocks noGrp="1"/>
          </p:cNvGraphicFramePr>
          <p:nvPr>
            <p:extLst>
              <p:ext uri="{D42A27DB-BD31-4B8C-83A1-F6EECF244321}">
                <p14:modId xmlns:p14="http://schemas.microsoft.com/office/powerpoint/2010/main" val="2081260415"/>
              </p:ext>
            </p:extLst>
          </p:nvPr>
        </p:nvGraphicFramePr>
        <p:xfrm>
          <a:off x="1242205" y="1471320"/>
          <a:ext cx="21359003" cy="10657417"/>
        </p:xfrm>
        <a:graphic>
          <a:graphicData uri="http://schemas.openxmlformats.org/drawingml/2006/table">
            <a:tbl>
              <a:tblPr>
                <a:tableStyleId>{5940675A-B579-460E-94D1-54222C63F5DA}</a:tableStyleId>
              </a:tblPr>
              <a:tblGrid>
                <a:gridCol w="2380889">
                  <a:extLst>
                    <a:ext uri="{9D8B030D-6E8A-4147-A177-3AD203B41FA5}">
                      <a16:colId xmlns:a16="http://schemas.microsoft.com/office/drawing/2014/main" val="3620241534"/>
                    </a:ext>
                  </a:extLst>
                </a:gridCol>
                <a:gridCol w="14902236">
                  <a:extLst>
                    <a:ext uri="{9D8B030D-6E8A-4147-A177-3AD203B41FA5}">
                      <a16:colId xmlns:a16="http://schemas.microsoft.com/office/drawing/2014/main" val="4084663375"/>
                    </a:ext>
                  </a:extLst>
                </a:gridCol>
                <a:gridCol w="1976714">
                  <a:extLst>
                    <a:ext uri="{9D8B030D-6E8A-4147-A177-3AD203B41FA5}">
                      <a16:colId xmlns:a16="http://schemas.microsoft.com/office/drawing/2014/main" val="2894388719"/>
                    </a:ext>
                  </a:extLst>
                </a:gridCol>
                <a:gridCol w="2099164">
                  <a:extLst>
                    <a:ext uri="{9D8B030D-6E8A-4147-A177-3AD203B41FA5}">
                      <a16:colId xmlns:a16="http://schemas.microsoft.com/office/drawing/2014/main" val="2529311593"/>
                    </a:ext>
                  </a:extLst>
                </a:gridCol>
              </a:tblGrid>
              <a:tr h="814694">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Area tematica</a:t>
                      </a:r>
                    </a:p>
                  </a:txBody>
                  <a:tcPr marL="5385" marR="5385" marT="538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5385" marR="5385" marT="5385" marB="0" anchor="ctr"/>
                </a:tc>
                <a:tc>
                  <a:txBody>
                    <a:bodyPr/>
                    <a:lstStyle/>
                    <a:p>
                      <a:pPr algn="l" fontAlgn="ctr"/>
                      <a:r>
                        <a:rPr lang="it-IT" sz="2000" b="1" u="none" strike="noStrike" dirty="0">
                          <a:effectLst/>
                        </a:rPr>
                        <a:t>ORE CORSO</a:t>
                      </a:r>
                      <a:endParaRPr lang="it-IT" sz="2000" b="1" i="0" u="none" strike="noStrike" dirty="0">
                        <a:solidFill>
                          <a:srgbClr val="000000"/>
                        </a:solidFill>
                        <a:effectLst/>
                        <a:latin typeface="Calibri" panose="020F0502020204030204" pitchFamily="34" charset="0"/>
                      </a:endParaRPr>
                    </a:p>
                  </a:txBody>
                  <a:tcPr marL="5385" marR="5385" marT="5385" marB="0" anchor="ctr"/>
                </a:tc>
                <a:tc>
                  <a:txBody>
                    <a:bodyPr/>
                    <a:lstStyle/>
                    <a:p>
                      <a:pPr algn="l" fontAlgn="ctr"/>
                      <a:r>
                        <a:rPr lang="it-IT" sz="2000" b="1" u="none" strike="noStrike" dirty="0">
                          <a:effectLst/>
                        </a:rPr>
                        <a:t>PARTECIPANTI</a:t>
                      </a:r>
                      <a:endParaRPr lang="it-IT" sz="2000" b="1" i="0" u="none" strike="noStrike" dirty="0">
                        <a:solidFill>
                          <a:srgbClr val="000000"/>
                        </a:solidFill>
                        <a:effectLst/>
                        <a:latin typeface="Calibri" panose="020F0502020204030204" pitchFamily="34" charset="0"/>
                      </a:endParaRPr>
                    </a:p>
                  </a:txBody>
                  <a:tcPr marL="5385" marR="5385" marT="5385" marB="0" anchor="ctr"/>
                </a:tc>
                <a:extLst>
                  <a:ext uri="{0D108BD9-81ED-4DB2-BD59-A6C34878D82A}">
                    <a16:rowId xmlns:a16="http://schemas.microsoft.com/office/drawing/2014/main" val="2415764856"/>
                  </a:ext>
                </a:extLst>
              </a:tr>
              <a:tr h="485995">
                <a:tc rowSpan="14">
                  <a:txBody>
                    <a:bodyPr/>
                    <a:lstStyle/>
                    <a:p>
                      <a:pPr marL="0" marR="0" lvl="0" indent="0" algn="ctr" defTabSz="647700" rtl="0" eaLnBrk="1" fontAlgn="auto" latinLnBrk="0" hangingPunct="1">
                        <a:lnSpc>
                          <a:spcPct val="100000"/>
                        </a:lnSpc>
                        <a:spcBef>
                          <a:spcPts val="0"/>
                        </a:spcBef>
                        <a:spcAft>
                          <a:spcPts val="0"/>
                        </a:spcAft>
                        <a:buClrTx/>
                        <a:buSzTx/>
                        <a:buFontTx/>
                        <a:buNone/>
                        <a:tabLst/>
                        <a:defRPr/>
                      </a:pPr>
                      <a:endParaRPr lang="it-IT" sz="2800" b="1" i="0" u="none" strike="noStrike" cap="all" spc="48" baseline="0" dirty="0">
                        <a:ln>
                          <a:noFill/>
                        </a:ln>
                        <a:solidFill>
                          <a:schemeClr val="tx1"/>
                        </a:solidFill>
                        <a:effectLst/>
                        <a:uFillTx/>
                        <a:latin typeface="+mn-lt"/>
                        <a:ea typeface="+mn-ea"/>
                        <a:cs typeface="+mn-cs"/>
                        <a:sym typeface="Avenir LT Std 35 Light"/>
                      </a:endParaRPr>
                    </a:p>
                    <a:p>
                      <a:pPr marL="0" marR="0" lvl="0" indent="0" algn="ctr" defTabSz="647700" rtl="0" eaLnBrk="1" fontAlgn="auto" latinLnBrk="0" hangingPunct="1">
                        <a:lnSpc>
                          <a:spcPct val="100000"/>
                        </a:lnSpc>
                        <a:spcBef>
                          <a:spcPts val="0"/>
                        </a:spcBef>
                        <a:spcAft>
                          <a:spcPts val="0"/>
                        </a:spcAft>
                        <a:buClrTx/>
                        <a:buSzTx/>
                        <a:buFontTx/>
                        <a:buNone/>
                        <a:tabLst/>
                        <a:defRPr/>
                      </a:pPr>
                      <a:endParaRPr lang="it-IT" sz="2800" b="1" i="0" u="none" strike="noStrike" cap="all" spc="48" baseline="0" dirty="0">
                        <a:ln>
                          <a:noFill/>
                        </a:ln>
                        <a:solidFill>
                          <a:schemeClr val="tx1"/>
                        </a:solidFill>
                        <a:effectLst/>
                        <a:uFillTx/>
                        <a:latin typeface="+mn-lt"/>
                        <a:ea typeface="+mn-ea"/>
                        <a:cs typeface="+mn-cs"/>
                        <a:sym typeface="Avenir LT Std 35 Light"/>
                      </a:endParaRPr>
                    </a:p>
                    <a:p>
                      <a:pPr marL="0" marR="0" lvl="0" indent="0" algn="ctr" defTabSz="647700" rtl="0" eaLnBrk="1" fontAlgn="auto" latinLnBrk="0" hangingPunct="1">
                        <a:lnSpc>
                          <a:spcPct val="100000"/>
                        </a:lnSpc>
                        <a:spcBef>
                          <a:spcPts val="0"/>
                        </a:spcBef>
                        <a:spcAft>
                          <a:spcPts val="0"/>
                        </a:spcAft>
                        <a:buClrTx/>
                        <a:buSzTx/>
                        <a:buFontTx/>
                        <a:buNone/>
                        <a:tabLst/>
                        <a:defRPr/>
                      </a:pPr>
                      <a:endParaRPr lang="it-IT" sz="2800" b="1" i="0" u="none" strike="noStrike" cap="all" spc="48" baseline="0" dirty="0">
                        <a:ln>
                          <a:noFill/>
                        </a:ln>
                        <a:solidFill>
                          <a:schemeClr val="tx1"/>
                        </a:solidFill>
                        <a:effectLst/>
                        <a:uFillTx/>
                        <a:latin typeface="+mn-lt"/>
                        <a:ea typeface="+mn-ea"/>
                        <a:cs typeface="+mn-cs"/>
                        <a:sym typeface="Avenir LT Std 35 Light"/>
                      </a:endParaRPr>
                    </a:p>
                    <a:p>
                      <a:pPr marL="0" marR="0" lvl="0" indent="0" algn="ctr" defTabSz="647700" rtl="0" eaLnBrk="1" fontAlgn="auto" latinLnBrk="0" hangingPunct="1">
                        <a:lnSpc>
                          <a:spcPct val="100000"/>
                        </a:lnSpc>
                        <a:spcBef>
                          <a:spcPts val="0"/>
                        </a:spcBef>
                        <a:spcAft>
                          <a:spcPts val="0"/>
                        </a:spcAft>
                        <a:buClrTx/>
                        <a:buSzTx/>
                        <a:buFontTx/>
                        <a:buNone/>
                        <a:tabLst/>
                        <a:defRPr/>
                      </a:pPr>
                      <a:r>
                        <a:rPr lang="it-IT" sz="2800" b="1" i="0" u="none" strike="noStrike" cap="all" spc="48" baseline="0" dirty="0">
                          <a:ln>
                            <a:noFill/>
                          </a:ln>
                          <a:solidFill>
                            <a:schemeClr val="tx1"/>
                          </a:solidFill>
                          <a:effectLst/>
                          <a:uFillTx/>
                          <a:latin typeface="+mn-lt"/>
                          <a:ea typeface="+mn-ea"/>
                          <a:cs typeface="+mn-cs"/>
                          <a:sym typeface="Avenir LT Std 35 Light"/>
                        </a:rPr>
                        <a:t>Didattica e servizi agli studenti</a:t>
                      </a:r>
                    </a:p>
                    <a:p>
                      <a:pPr algn="ctr"/>
                      <a:endParaRPr lang="it-IT" sz="2800" b="1" i="0" u="none" strike="noStrike" cap="all" spc="48" baseline="0" dirty="0">
                        <a:ln>
                          <a:noFill/>
                        </a:ln>
                        <a:solidFill>
                          <a:schemeClr val="tx1"/>
                        </a:solidFill>
                        <a:effectLst/>
                        <a:uFillTx/>
                        <a:latin typeface="+mn-lt"/>
                        <a:ea typeface="+mn-ea"/>
                        <a:cs typeface="+mn-cs"/>
                        <a:sym typeface="Avenir LT Std 35 Light"/>
                      </a:endParaRPr>
                    </a:p>
                  </a:txBody>
                  <a:tcPr vert="vert270"/>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Sua-</a:t>
                      </a:r>
                      <a:r>
                        <a:rPr lang="it-IT" sz="2000" b="0" i="0" u="none" strike="noStrike" cap="all" spc="48" baseline="0" dirty="0" err="1">
                          <a:ln>
                            <a:noFill/>
                          </a:ln>
                          <a:solidFill>
                            <a:schemeClr val="tx1"/>
                          </a:solidFill>
                          <a:effectLst/>
                          <a:uFillTx/>
                          <a:latin typeface="+mn-lt"/>
                          <a:ea typeface="+mn-ea"/>
                          <a:cs typeface="+mn-cs"/>
                          <a:sym typeface="Avenir LT Std 35 Light"/>
                        </a:rPr>
                        <a:t>CdS</a:t>
                      </a:r>
                      <a:r>
                        <a:rPr lang="it-IT" sz="2000" b="0" i="0" u="none" strike="noStrike" cap="all" spc="48" baseline="0" dirty="0">
                          <a:ln>
                            <a:noFill/>
                          </a:ln>
                          <a:solidFill>
                            <a:schemeClr val="tx1"/>
                          </a:solidFill>
                          <a:effectLst/>
                          <a:uFillTx/>
                          <a:latin typeface="+mn-lt"/>
                          <a:ea typeface="+mn-ea"/>
                          <a:cs typeface="+mn-cs"/>
                          <a:sym typeface="Avenir LT Std 35 Light"/>
                        </a:rPr>
                        <a:t>: officina del management didattico per la qualità dei corsi di studio</a:t>
                      </a:r>
                    </a:p>
                  </a:txBody>
                  <a:tcPr marL="5385" marR="5385" marT="5385" marB="0" anchor="ctr"/>
                </a:tc>
                <a:tc>
                  <a:txBody>
                    <a:bodyPr/>
                    <a:lstStyle/>
                    <a:p>
                      <a:pPr algn="l" fontAlgn="b"/>
                      <a:r>
                        <a:rPr lang="it-IT" sz="2000" u="none" strike="noStrike">
                          <a:effectLst/>
                        </a:rPr>
                        <a:t>6</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28</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815060180"/>
                  </a:ext>
                </a:extLst>
              </a:tr>
              <a:tr h="760354">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5° Giornata formativa "AVA3: accreditamento periodico delle sedi e dei corsi di studio universitari e autovalutazione"</a:t>
                      </a:r>
                    </a:p>
                  </a:txBody>
                  <a:tcPr marL="5385" marR="5385" marT="538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21</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3125634782"/>
                  </a:ext>
                </a:extLst>
              </a:tr>
              <a:tr h="711920">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en-US" sz="2000" b="0" i="0" u="none" strike="noStrike" cap="all" spc="48" baseline="0" dirty="0">
                          <a:ln>
                            <a:noFill/>
                          </a:ln>
                          <a:solidFill>
                            <a:schemeClr val="tx1"/>
                          </a:solidFill>
                          <a:effectLst/>
                          <a:uFillTx/>
                          <a:latin typeface="+mn-lt"/>
                          <a:ea typeface="+mn-ea"/>
                          <a:cs typeface="+mn-cs"/>
                          <a:sym typeface="Avenir LT Std 35 Light"/>
                        </a:rPr>
                        <a:t>Horizon Europe Project design: how to draft an Exploitation Plan</a:t>
                      </a:r>
                    </a:p>
                  </a:txBody>
                  <a:tcPr marL="5385" marR="5385" marT="5385" marB="0" anchor="ctr"/>
                </a:tc>
                <a:tc>
                  <a:txBody>
                    <a:bodyPr/>
                    <a:lstStyle/>
                    <a:p>
                      <a:pPr algn="l" fontAlgn="b"/>
                      <a:r>
                        <a:rPr lang="it-IT" sz="2000" u="none" strike="noStrike">
                          <a:effectLst/>
                        </a:rPr>
                        <a:t>8</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a:effectLst/>
                        </a:rPr>
                        <a:t>4</a:t>
                      </a:r>
                      <a:endParaRPr lang="it-IT" sz="2000" b="0" i="0" u="none" strike="noStrike">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3745440865"/>
                  </a:ext>
                </a:extLst>
              </a:tr>
              <a:tr h="908871">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6° Giornata formativa "AVA3: accreditamento periodico delle sedi e dei corsi di studio universitari e autovalutazione"</a:t>
                      </a:r>
                    </a:p>
                  </a:txBody>
                  <a:tcPr marL="5385" marR="5385" marT="538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22</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3639359110"/>
                  </a:ext>
                </a:extLst>
              </a:tr>
              <a:tr h="722573">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8° Coordinamento nazionale delle Segreterie studenti delle Università italiane</a:t>
                      </a:r>
                    </a:p>
                  </a:txBody>
                  <a:tcPr marL="5385" marR="5385" marT="5385" marB="0" anchor="ctr"/>
                </a:tc>
                <a:tc>
                  <a:txBody>
                    <a:bodyPr/>
                    <a:lstStyle/>
                    <a:p>
                      <a:pPr algn="l" fontAlgn="b"/>
                      <a:r>
                        <a:rPr lang="it-IT" sz="2000" u="none" strike="noStrike">
                          <a:effectLst/>
                        </a:rPr>
                        <a:t>10</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2675896124"/>
                  </a:ext>
                </a:extLst>
              </a:tr>
              <a:tr h="782114">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Come l'Intelligenza Artificiale può aiutare il riconoscimento dei titoli. Il riconoscimento dei titoli di studio esteri in Italia</a:t>
                      </a:r>
                    </a:p>
                  </a:txBody>
                  <a:tcPr marL="5385" marR="5385" marT="538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2</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579540189"/>
                  </a:ext>
                </a:extLst>
              </a:tr>
              <a:tr h="908871">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7° Giornata formativa "AVA3: accreditamento periodico delle sedi e dei corsi di studio universitari e autovalutazione"</a:t>
                      </a:r>
                    </a:p>
                  </a:txBody>
                  <a:tcPr marL="5385" marR="5385" marT="538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5</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1554633321"/>
                  </a:ext>
                </a:extLst>
              </a:tr>
              <a:tr h="908871">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8° Giornata formativa "AVA3: accreditamento periodico delle sedi e dei corsi di studio universitari e autovalutazione"</a:t>
                      </a:r>
                    </a:p>
                  </a:txBody>
                  <a:tcPr marL="5385" marR="5385" marT="538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9</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339976072"/>
                  </a:ext>
                </a:extLst>
              </a:tr>
              <a:tr h="458853">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Laboratorio formativo Orientamento</a:t>
                      </a:r>
                    </a:p>
                  </a:txBody>
                  <a:tcPr marL="5385" marR="5385" marT="5385" marB="0" anchor="ctr"/>
                </a:tc>
                <a:tc>
                  <a:txBody>
                    <a:bodyPr/>
                    <a:lstStyle/>
                    <a:p>
                      <a:pPr algn="l" fontAlgn="b"/>
                      <a:r>
                        <a:rPr lang="it-IT" sz="2000" u="none" strike="noStrike">
                          <a:effectLst/>
                        </a:rPr>
                        <a:t>21</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4293728195"/>
                  </a:ext>
                </a:extLst>
              </a:tr>
              <a:tr h="458853">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Spring WEBINAR SERIES</a:t>
                      </a:r>
                    </a:p>
                  </a:txBody>
                  <a:tcPr marL="5385" marR="5385" marT="5385" marB="0" anchor="ctr"/>
                </a:tc>
                <a:tc>
                  <a:txBody>
                    <a:bodyPr/>
                    <a:lstStyle/>
                    <a:p>
                      <a:pPr algn="l" fontAlgn="b"/>
                      <a:r>
                        <a:rPr lang="it-IT" sz="2000" u="none" strike="noStrike">
                          <a:effectLst/>
                        </a:rPr>
                        <a:t>10</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1</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66592401"/>
                  </a:ext>
                </a:extLst>
              </a:tr>
              <a:tr h="908871">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Giornata formativa di recupero "AVA3: accreditamento periodico delle sedi e dei corsi di studio universitari e autovalutazione"</a:t>
                      </a:r>
                    </a:p>
                  </a:txBody>
                  <a:tcPr marL="5385" marR="5385" marT="5385" marB="0" anchor="ctr"/>
                </a:tc>
                <a:tc>
                  <a:txBody>
                    <a:bodyPr/>
                    <a:lstStyle/>
                    <a:p>
                      <a:pPr algn="l" fontAlgn="b"/>
                      <a:r>
                        <a:rPr lang="it-IT" sz="2000" u="none" strike="noStrike">
                          <a:effectLst/>
                        </a:rPr>
                        <a:t>2</a:t>
                      </a:r>
                      <a:endParaRPr lang="it-IT" sz="2000" b="0" i="0" u="none" strike="noStrike">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9</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3272428716"/>
                  </a:ext>
                </a:extLst>
              </a:tr>
              <a:tr h="458853">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Introduzione alla normativa universitaria nazionale e locale</a:t>
                      </a:r>
                    </a:p>
                  </a:txBody>
                  <a:tcPr marL="5385" marR="5385" marT="5385" marB="0" anchor="ctr"/>
                </a:tc>
                <a:tc>
                  <a:txBody>
                    <a:bodyPr/>
                    <a:lstStyle/>
                    <a:p>
                      <a:pPr algn="l" fontAlgn="b"/>
                      <a:r>
                        <a:rPr lang="it-IT" sz="2000" u="none" strike="noStrike" dirty="0">
                          <a:effectLst/>
                        </a:rPr>
                        <a:t>4</a:t>
                      </a:r>
                      <a:endParaRPr lang="it-IT" sz="2000" b="0" i="0" u="none" strike="noStrike" dirty="0">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31</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2015946598"/>
                  </a:ext>
                </a:extLst>
              </a:tr>
              <a:tr h="908871">
                <a:tc vMerge="1">
                  <a:txBody>
                    <a:bodyPr/>
                    <a:lstStyle/>
                    <a:p>
                      <a:endParaRPr lang="it-IT"/>
                    </a:p>
                  </a:txBody>
                  <a:tcP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2° Incontro </a:t>
                      </a:r>
                      <a:r>
                        <a:rPr lang="it-IT" sz="2000" b="0" i="0" u="none" strike="noStrike" cap="all" spc="48" baseline="0" dirty="0" err="1">
                          <a:ln>
                            <a:noFill/>
                          </a:ln>
                          <a:solidFill>
                            <a:schemeClr val="tx1"/>
                          </a:solidFill>
                          <a:effectLst/>
                          <a:uFillTx/>
                          <a:latin typeface="+mn-lt"/>
                          <a:ea typeface="+mn-ea"/>
                          <a:cs typeface="+mn-cs"/>
                          <a:sym typeface="Avenir LT Std 35 Light"/>
                        </a:rPr>
                        <a:t>UniSAN</a:t>
                      </a:r>
                      <a:r>
                        <a:rPr lang="it-IT" sz="2000" b="0" i="0" u="none" strike="noStrike" cap="all" spc="48" baseline="0" dirty="0">
                          <a:ln>
                            <a:noFill/>
                          </a:ln>
                          <a:solidFill>
                            <a:schemeClr val="tx1"/>
                          </a:solidFill>
                          <a:effectLst/>
                          <a:uFillTx/>
                          <a:latin typeface="+mn-lt"/>
                          <a:ea typeface="+mn-ea"/>
                          <a:cs typeface="+mn-cs"/>
                          <a:sym typeface="Avenir LT Std 35 Light"/>
                        </a:rPr>
                        <a:t> "Le Scuole di Specializzazione di area sanitaria: analisi della fase di accreditamento 2023/2024 e prospettive di riforma</a:t>
                      </a:r>
                    </a:p>
                  </a:txBody>
                  <a:tcPr marL="5385" marR="5385" marT="5385" marB="0" anchor="ctr"/>
                </a:tc>
                <a:tc>
                  <a:txBody>
                    <a:bodyPr/>
                    <a:lstStyle/>
                    <a:p>
                      <a:pPr algn="l" fontAlgn="b"/>
                      <a:r>
                        <a:rPr lang="it-IT" sz="2000" u="none" strike="noStrike" dirty="0">
                          <a:effectLst/>
                        </a:rPr>
                        <a:t>6</a:t>
                      </a:r>
                      <a:endParaRPr lang="it-IT" sz="2000" b="0" i="0" u="none" strike="noStrike" dirty="0">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3</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2980940054"/>
                  </a:ext>
                </a:extLst>
              </a:tr>
              <a:tr h="458853">
                <a:tc vMerge="1">
                  <a:txBody>
                    <a:bodyPr/>
                    <a:lstStyle/>
                    <a:p>
                      <a:endParaRPr lang="it-IT"/>
                    </a:p>
                  </a:txBody>
                  <a:tcPr/>
                </a:tc>
                <a:tc>
                  <a:txBody>
                    <a:bodyPr/>
                    <a:lstStyle/>
                    <a:p>
                      <a:pPr algn="l" fontAlgn="ctr"/>
                      <a:r>
                        <a:rPr lang="it-IT" sz="2000" b="0" i="0" u="none" strike="noStrike" cap="all" spc="48" baseline="0" dirty="0">
                          <a:ln>
                            <a:noFill/>
                          </a:ln>
                          <a:solidFill>
                            <a:schemeClr val="tx1"/>
                          </a:solidFill>
                          <a:effectLst/>
                          <a:uFillTx/>
                          <a:latin typeface="+mn-lt"/>
                          <a:ea typeface="+mn-ea"/>
                          <a:cs typeface="+mn-cs"/>
                          <a:sym typeface="Avenir LT Std 35 Light"/>
                        </a:rPr>
                        <a:t>UGOV Didattica: dall'Ordinamento didattico alla Programmazione</a:t>
                      </a:r>
                    </a:p>
                  </a:txBody>
                  <a:tcPr marL="5385" marR="5385" marT="5385" marB="0" anchor="ctr"/>
                </a:tc>
                <a:tc>
                  <a:txBody>
                    <a:bodyPr/>
                    <a:lstStyle/>
                    <a:p>
                      <a:pPr algn="l" fontAlgn="b"/>
                      <a:r>
                        <a:rPr lang="it-IT" sz="2000" u="none" strike="noStrike" dirty="0">
                          <a:effectLst/>
                        </a:rPr>
                        <a:t>8</a:t>
                      </a:r>
                      <a:endParaRPr lang="it-IT" sz="2000" b="0" i="0" u="none" strike="noStrike" dirty="0">
                        <a:solidFill>
                          <a:srgbClr val="000000"/>
                        </a:solidFill>
                        <a:effectLst/>
                        <a:latin typeface="Calibri" panose="020F0502020204030204" pitchFamily="34" charset="0"/>
                      </a:endParaRPr>
                    </a:p>
                  </a:txBody>
                  <a:tcPr marL="5385" marR="5385" marT="5385" marB="0" anchor="b"/>
                </a:tc>
                <a:tc>
                  <a:txBody>
                    <a:bodyPr/>
                    <a:lstStyle/>
                    <a:p>
                      <a:pPr algn="l" fontAlgn="b"/>
                      <a:r>
                        <a:rPr lang="it-IT" sz="2000" u="none" strike="noStrike" dirty="0">
                          <a:effectLst/>
                        </a:rPr>
                        <a:t>30</a:t>
                      </a:r>
                      <a:endParaRPr lang="it-IT" sz="2000" b="0" i="0" u="none" strike="noStrike" dirty="0">
                        <a:solidFill>
                          <a:srgbClr val="000000"/>
                        </a:solidFill>
                        <a:effectLst/>
                        <a:latin typeface="Calibri" panose="020F0502020204030204" pitchFamily="34" charset="0"/>
                      </a:endParaRPr>
                    </a:p>
                  </a:txBody>
                  <a:tcPr marL="5385" marR="5385" marT="5385" marB="0" anchor="b"/>
                </a:tc>
                <a:extLst>
                  <a:ext uri="{0D108BD9-81ED-4DB2-BD59-A6C34878D82A}">
                    <a16:rowId xmlns:a16="http://schemas.microsoft.com/office/drawing/2014/main" val="272744363"/>
                  </a:ext>
                </a:extLst>
              </a:tr>
            </a:tbl>
          </a:graphicData>
        </a:graphic>
      </p:graphicFrame>
    </p:spTree>
    <p:extLst>
      <p:ext uri="{BB962C8B-B14F-4D97-AF65-F5344CB8AC3E}">
        <p14:creationId xmlns:p14="http://schemas.microsoft.com/office/powerpoint/2010/main" val="183928568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C2D02-7D00-5DC6-54D7-B61422F3E3A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CFCC461-2261-5E3A-193A-5ABB8F7491FA}"/>
              </a:ext>
            </a:extLst>
          </p:cNvPr>
          <p:cNvSpPr>
            <a:spLocks noGrp="1"/>
          </p:cNvSpPr>
          <p:nvPr>
            <p:ph type="title"/>
          </p:nvPr>
        </p:nvSpPr>
        <p:spPr>
          <a:xfrm>
            <a:off x="987553" y="-931366"/>
            <a:ext cx="21822359" cy="2321254"/>
          </a:xfrm>
        </p:spPr>
        <p:txBody>
          <a:bodyPr>
            <a:normAutofit/>
          </a:bodyPr>
          <a:lstStyle/>
          <a:p>
            <a:pPr algn="ctr"/>
            <a:r>
              <a:rPr lang="it-IT" sz="5400" dirty="0"/>
              <a:t>Rapporto conclusivo dell’attività formativa 2024 per il personale </a:t>
            </a:r>
            <a:r>
              <a:rPr lang="it-IT" sz="5400" dirty="0" err="1"/>
              <a:t>t.a</a:t>
            </a:r>
            <a:r>
              <a:rPr lang="it-IT" sz="5400" dirty="0"/>
              <a:t>.</a:t>
            </a:r>
          </a:p>
        </p:txBody>
      </p:sp>
      <p:graphicFrame>
        <p:nvGraphicFramePr>
          <p:cNvPr id="4" name="Tabella 3">
            <a:extLst>
              <a:ext uri="{FF2B5EF4-FFF2-40B4-BE49-F238E27FC236}">
                <a16:creationId xmlns:a16="http://schemas.microsoft.com/office/drawing/2014/main" id="{C6437C54-127F-4220-B596-AA1D68134F16}"/>
              </a:ext>
            </a:extLst>
          </p:cNvPr>
          <p:cNvGraphicFramePr>
            <a:graphicFrameLocks noGrp="1"/>
          </p:cNvGraphicFramePr>
          <p:nvPr>
            <p:extLst>
              <p:ext uri="{D42A27DB-BD31-4B8C-83A1-F6EECF244321}">
                <p14:modId xmlns:p14="http://schemas.microsoft.com/office/powerpoint/2010/main" val="3780126953"/>
              </p:ext>
            </p:extLst>
          </p:nvPr>
        </p:nvGraphicFramePr>
        <p:xfrm>
          <a:off x="985883" y="1639018"/>
          <a:ext cx="21822359" cy="10195019"/>
        </p:xfrm>
        <a:graphic>
          <a:graphicData uri="http://schemas.openxmlformats.org/drawingml/2006/table">
            <a:tbl>
              <a:tblPr>
                <a:tableStyleId>{5940675A-B579-460E-94D1-54222C63F5DA}</a:tableStyleId>
              </a:tblPr>
              <a:tblGrid>
                <a:gridCol w="2502484">
                  <a:extLst>
                    <a:ext uri="{9D8B030D-6E8A-4147-A177-3AD203B41FA5}">
                      <a16:colId xmlns:a16="http://schemas.microsoft.com/office/drawing/2014/main" val="3010029451"/>
                    </a:ext>
                  </a:extLst>
                </a:gridCol>
                <a:gridCol w="14804903">
                  <a:extLst>
                    <a:ext uri="{9D8B030D-6E8A-4147-A177-3AD203B41FA5}">
                      <a16:colId xmlns:a16="http://schemas.microsoft.com/office/drawing/2014/main" val="1470158277"/>
                    </a:ext>
                  </a:extLst>
                </a:gridCol>
                <a:gridCol w="2344986">
                  <a:extLst>
                    <a:ext uri="{9D8B030D-6E8A-4147-A177-3AD203B41FA5}">
                      <a16:colId xmlns:a16="http://schemas.microsoft.com/office/drawing/2014/main" val="277440030"/>
                    </a:ext>
                  </a:extLst>
                </a:gridCol>
                <a:gridCol w="2169986">
                  <a:extLst>
                    <a:ext uri="{9D8B030D-6E8A-4147-A177-3AD203B41FA5}">
                      <a16:colId xmlns:a16="http://schemas.microsoft.com/office/drawing/2014/main" val="1575995058"/>
                    </a:ext>
                  </a:extLst>
                </a:gridCol>
              </a:tblGrid>
              <a:tr h="642533">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Area tematica</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TITOLO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ORE CORSO</a:t>
                      </a: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1" i="0" u="none" strike="noStrike" cap="all" spc="48" baseline="0" dirty="0">
                          <a:ln>
                            <a:noFill/>
                          </a:ln>
                          <a:solidFill>
                            <a:schemeClr val="tx1"/>
                          </a:solidFill>
                          <a:effectLst/>
                          <a:uFillTx/>
                          <a:latin typeface="+mn-lt"/>
                          <a:ea typeface="+mn-ea"/>
                          <a:cs typeface="+mn-cs"/>
                          <a:sym typeface="Avenir LT Std 35 Light"/>
                        </a:rPr>
                        <a:t>PARTECIPANTI</a:t>
                      </a:r>
                    </a:p>
                  </a:txBody>
                  <a:tcPr marL="9525" marR="9525" marT="9525" marB="0" anchor="ctr"/>
                </a:tc>
                <a:extLst>
                  <a:ext uri="{0D108BD9-81ED-4DB2-BD59-A6C34878D82A}">
                    <a16:rowId xmlns:a16="http://schemas.microsoft.com/office/drawing/2014/main" val="493622068"/>
                  </a:ext>
                </a:extLst>
              </a:tr>
              <a:tr h="772200">
                <a:tc rowSpan="15">
                  <a:txBody>
                    <a:bodyPr/>
                    <a:lstStyle/>
                    <a:p>
                      <a:pPr algn="ctr" fontAlgn="ctr"/>
                      <a:r>
                        <a:rPr lang="it-IT" sz="2800" b="1" u="none" strike="noStrike" dirty="0">
                          <a:effectLst/>
                        </a:rPr>
                        <a:t>Economico-patrimoniale</a:t>
                      </a:r>
                      <a:endParaRPr lang="it-IT" sz="2800" b="1" i="0" u="none" strike="noStrike" dirty="0">
                        <a:solidFill>
                          <a:srgbClr val="000000"/>
                        </a:solidFill>
                        <a:effectLst/>
                        <a:latin typeface="Calibri" panose="020F0502020204030204" pitchFamily="34" charset="0"/>
                      </a:endParaRPr>
                    </a:p>
                  </a:txBody>
                  <a:tcPr marL="9525" marR="9525" marT="9525" marB="0" vert="vert270" anchor="ctr"/>
                </a:tc>
                <a:tc>
                  <a:txBody>
                    <a:bodyPr/>
                    <a:lstStyle/>
                    <a:p>
                      <a:pPr algn="l" fontAlgn="ctr"/>
                      <a:r>
                        <a:rPr lang="it-IT" sz="2000" u="none" strike="noStrike" dirty="0">
                          <a:effectLst/>
                        </a:rPr>
                        <a:t>Le principali novità in tema di appalti pubblici di lavori alla luce del nuovo Codice appalti (D.L.vo n. 36/2023)</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18</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48</a:t>
                      </a:r>
                    </a:p>
                  </a:txBody>
                  <a:tcPr marL="9525" marR="9525" marT="9525" marB="0" anchor="b"/>
                </a:tc>
                <a:extLst>
                  <a:ext uri="{0D108BD9-81ED-4DB2-BD59-A6C34878D82A}">
                    <a16:rowId xmlns:a16="http://schemas.microsoft.com/office/drawing/2014/main" val="1754468260"/>
                  </a:ext>
                </a:extLst>
              </a:tr>
              <a:tr h="597705">
                <a:tc vMerge="1">
                  <a:txBody>
                    <a:bodyPr/>
                    <a:lstStyle/>
                    <a:p>
                      <a:endParaRPr lang="it-IT"/>
                    </a:p>
                  </a:txBody>
                  <a:tcPr/>
                </a:tc>
                <a:tc>
                  <a:txBody>
                    <a:bodyPr/>
                    <a:lstStyle/>
                    <a:p>
                      <a:pPr algn="l" fontAlgn="ctr"/>
                      <a:r>
                        <a:rPr lang="it-IT" sz="2000" u="none" strike="noStrike" dirty="0">
                          <a:effectLst/>
                        </a:rPr>
                        <a:t>SEMINARIO: Novità contributive e fiscali 2024</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4</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1</a:t>
                      </a:r>
                    </a:p>
                  </a:txBody>
                  <a:tcPr marL="9525" marR="9525" marT="9525" marB="0" anchor="b"/>
                </a:tc>
                <a:extLst>
                  <a:ext uri="{0D108BD9-81ED-4DB2-BD59-A6C34878D82A}">
                    <a16:rowId xmlns:a16="http://schemas.microsoft.com/office/drawing/2014/main" val="1761636723"/>
                  </a:ext>
                </a:extLst>
              </a:tr>
              <a:tr h="597705">
                <a:tc vMerge="1">
                  <a:txBody>
                    <a:bodyPr/>
                    <a:lstStyle/>
                    <a:p>
                      <a:endParaRPr lang="it-IT"/>
                    </a:p>
                  </a:txBody>
                  <a:tcPr/>
                </a:tc>
                <a:tc>
                  <a:txBody>
                    <a:bodyPr/>
                    <a:lstStyle/>
                    <a:p>
                      <a:pPr algn="l" fontAlgn="ctr"/>
                      <a:r>
                        <a:rPr lang="it-IT" sz="2000" u="none" strike="noStrike" dirty="0">
                          <a:effectLst/>
                        </a:rPr>
                        <a:t>Utenti CSA - Gestione Borse di Specializzazione</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8</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3</a:t>
                      </a:r>
                    </a:p>
                  </a:txBody>
                  <a:tcPr marL="9525" marR="9525" marT="9525" marB="0" anchor="b"/>
                </a:tc>
                <a:extLst>
                  <a:ext uri="{0D108BD9-81ED-4DB2-BD59-A6C34878D82A}">
                    <a16:rowId xmlns:a16="http://schemas.microsoft.com/office/drawing/2014/main" val="363148296"/>
                  </a:ext>
                </a:extLst>
              </a:tr>
              <a:tr h="597705">
                <a:tc vMerge="1">
                  <a:txBody>
                    <a:bodyPr/>
                    <a:lstStyle/>
                    <a:p>
                      <a:endParaRPr lang="it-IT"/>
                    </a:p>
                  </a:txBody>
                  <a:tcPr/>
                </a:tc>
                <a:tc>
                  <a:txBody>
                    <a:bodyPr/>
                    <a:lstStyle/>
                    <a:p>
                      <a:pPr algn="l" fontAlgn="ctr"/>
                      <a:r>
                        <a:rPr lang="it-IT" sz="2000" u="none" strike="noStrike" dirty="0">
                          <a:effectLst/>
                        </a:rPr>
                        <a:t>PA - Il percorso per chiedere un CIG</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1,5</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2</a:t>
                      </a:r>
                    </a:p>
                  </a:txBody>
                  <a:tcPr marL="9525" marR="9525" marT="9525" marB="0" anchor="b"/>
                </a:tc>
                <a:extLst>
                  <a:ext uri="{0D108BD9-81ED-4DB2-BD59-A6C34878D82A}">
                    <a16:rowId xmlns:a16="http://schemas.microsoft.com/office/drawing/2014/main" val="2865863818"/>
                  </a:ext>
                </a:extLst>
              </a:tr>
              <a:tr h="597705">
                <a:tc vMerge="1">
                  <a:txBody>
                    <a:bodyPr/>
                    <a:lstStyle/>
                    <a:p>
                      <a:endParaRPr lang="it-IT"/>
                    </a:p>
                  </a:txBody>
                  <a:tcPr/>
                </a:tc>
                <a:tc>
                  <a:txBody>
                    <a:bodyPr/>
                    <a:lstStyle/>
                    <a:p>
                      <a:pPr algn="l" fontAlgn="ctr"/>
                      <a:r>
                        <a:rPr lang="it-IT" sz="2000" u="none" strike="noStrike" dirty="0">
                          <a:effectLst/>
                        </a:rPr>
                        <a:t>58° ISOIVA</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21</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50</a:t>
                      </a:r>
                    </a:p>
                  </a:txBody>
                  <a:tcPr marL="9525" marR="9525" marT="9525" marB="0" anchor="b"/>
                </a:tc>
                <a:extLst>
                  <a:ext uri="{0D108BD9-81ED-4DB2-BD59-A6C34878D82A}">
                    <a16:rowId xmlns:a16="http://schemas.microsoft.com/office/drawing/2014/main" val="1873025052"/>
                  </a:ext>
                </a:extLst>
              </a:tr>
              <a:tr h="597705">
                <a:tc vMerge="1">
                  <a:txBody>
                    <a:bodyPr/>
                    <a:lstStyle/>
                    <a:p>
                      <a:endParaRPr lang="it-IT"/>
                    </a:p>
                  </a:txBody>
                  <a:tcPr/>
                </a:tc>
                <a:tc>
                  <a:txBody>
                    <a:bodyPr/>
                    <a:lstStyle/>
                    <a:p>
                      <a:pPr algn="l" fontAlgn="ctr"/>
                      <a:r>
                        <a:rPr lang="it-IT" sz="2000" u="none" strike="noStrike" dirty="0">
                          <a:effectLst/>
                        </a:rPr>
                        <a:t>Corso sul codice dei contratti pubblici</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24</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17</a:t>
                      </a:r>
                    </a:p>
                  </a:txBody>
                  <a:tcPr marL="9525" marR="9525" marT="9525" marB="0" anchor="b"/>
                </a:tc>
                <a:extLst>
                  <a:ext uri="{0D108BD9-81ED-4DB2-BD59-A6C34878D82A}">
                    <a16:rowId xmlns:a16="http://schemas.microsoft.com/office/drawing/2014/main" val="579472041"/>
                  </a:ext>
                </a:extLst>
              </a:tr>
              <a:tr h="597705">
                <a:tc vMerge="1">
                  <a:txBody>
                    <a:bodyPr/>
                    <a:lstStyle/>
                    <a:p>
                      <a:endParaRPr lang="it-IT"/>
                    </a:p>
                  </a:txBody>
                  <a:tcPr/>
                </a:tc>
                <a:tc>
                  <a:txBody>
                    <a:bodyPr/>
                    <a:lstStyle/>
                    <a:p>
                      <a:pPr algn="l" fontAlgn="ctr"/>
                      <a:r>
                        <a:rPr lang="it-IT" sz="2000" u="none" strike="noStrike" dirty="0">
                          <a:effectLst/>
                        </a:rPr>
                        <a:t>Il fascicolo virtuale dell'operatore economico FVOE</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4</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1</a:t>
                      </a:r>
                    </a:p>
                  </a:txBody>
                  <a:tcPr marL="9525" marR="9525" marT="9525" marB="0" anchor="b"/>
                </a:tc>
                <a:extLst>
                  <a:ext uri="{0D108BD9-81ED-4DB2-BD59-A6C34878D82A}">
                    <a16:rowId xmlns:a16="http://schemas.microsoft.com/office/drawing/2014/main" val="358717356"/>
                  </a:ext>
                </a:extLst>
              </a:tr>
              <a:tr h="597705">
                <a:tc vMerge="1">
                  <a:txBody>
                    <a:bodyPr/>
                    <a:lstStyle/>
                    <a:p>
                      <a:endParaRPr lang="it-IT"/>
                    </a:p>
                  </a:txBody>
                  <a:tcPr/>
                </a:tc>
                <a:tc>
                  <a:txBody>
                    <a:bodyPr/>
                    <a:lstStyle/>
                    <a:p>
                      <a:pPr algn="l" fontAlgn="ctr"/>
                      <a:r>
                        <a:rPr lang="it-IT" sz="2000" u="none" strike="noStrike" dirty="0">
                          <a:effectLst/>
                        </a:rPr>
                        <a:t>Portale UNITY FVG (I edizione)</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7</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38</a:t>
                      </a:r>
                    </a:p>
                  </a:txBody>
                  <a:tcPr marL="9525" marR="9525" marT="9525" marB="0" anchor="b"/>
                </a:tc>
                <a:extLst>
                  <a:ext uri="{0D108BD9-81ED-4DB2-BD59-A6C34878D82A}">
                    <a16:rowId xmlns:a16="http://schemas.microsoft.com/office/drawing/2014/main" val="815481542"/>
                  </a:ext>
                </a:extLst>
              </a:tr>
              <a:tr h="597705">
                <a:tc vMerge="1">
                  <a:txBody>
                    <a:bodyPr/>
                    <a:lstStyle/>
                    <a:p>
                      <a:endParaRPr lang="it-IT"/>
                    </a:p>
                  </a:txBody>
                  <a:tcPr/>
                </a:tc>
                <a:tc>
                  <a:txBody>
                    <a:bodyPr/>
                    <a:lstStyle/>
                    <a:p>
                      <a:pPr algn="l" fontAlgn="ctr"/>
                      <a:r>
                        <a:rPr lang="it-IT" sz="2000" u="none" strike="noStrike" dirty="0">
                          <a:effectLst/>
                        </a:rPr>
                        <a:t>Finance - Allocazione Stipendi in </a:t>
                      </a:r>
                      <a:r>
                        <a:rPr lang="it-IT" sz="2000" u="none" strike="noStrike" dirty="0" err="1">
                          <a:effectLst/>
                        </a:rPr>
                        <a:t>CoGe</a:t>
                      </a:r>
                      <a:r>
                        <a:rPr lang="it-IT" sz="2000" u="none" strike="noStrike" dirty="0">
                          <a:effectLst/>
                        </a:rPr>
                        <a:t> E </a:t>
                      </a:r>
                      <a:r>
                        <a:rPr lang="it-IT" sz="2000" u="none" strike="noStrike" dirty="0" err="1">
                          <a:effectLst/>
                        </a:rPr>
                        <a:t>CoAn</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16</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1</a:t>
                      </a:r>
                    </a:p>
                  </a:txBody>
                  <a:tcPr marL="9525" marR="9525" marT="9525" marB="0" anchor="b"/>
                </a:tc>
                <a:extLst>
                  <a:ext uri="{0D108BD9-81ED-4DB2-BD59-A6C34878D82A}">
                    <a16:rowId xmlns:a16="http://schemas.microsoft.com/office/drawing/2014/main" val="3400646941"/>
                  </a:ext>
                </a:extLst>
              </a:tr>
              <a:tr h="597705">
                <a:tc vMerge="1">
                  <a:txBody>
                    <a:bodyPr/>
                    <a:lstStyle/>
                    <a:p>
                      <a:endParaRPr lang="it-IT"/>
                    </a:p>
                  </a:txBody>
                  <a:tcPr/>
                </a:tc>
                <a:tc>
                  <a:txBody>
                    <a:bodyPr/>
                    <a:lstStyle/>
                    <a:p>
                      <a:pPr algn="l" fontAlgn="ctr"/>
                      <a:r>
                        <a:rPr lang="it-IT" sz="2000" u="none" strike="noStrike" dirty="0">
                          <a:effectLst/>
                        </a:rPr>
                        <a:t>CSA-Elenchi del personale in CSA</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3</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2</a:t>
                      </a:r>
                    </a:p>
                  </a:txBody>
                  <a:tcPr marL="9525" marR="9525" marT="9525" marB="0" anchor="b"/>
                </a:tc>
                <a:extLst>
                  <a:ext uri="{0D108BD9-81ED-4DB2-BD59-A6C34878D82A}">
                    <a16:rowId xmlns:a16="http://schemas.microsoft.com/office/drawing/2014/main" val="745178696"/>
                  </a:ext>
                </a:extLst>
              </a:tr>
              <a:tr h="597705">
                <a:tc vMerge="1">
                  <a:txBody>
                    <a:bodyPr/>
                    <a:lstStyle/>
                    <a:p>
                      <a:endParaRPr lang="it-IT"/>
                    </a:p>
                  </a:txBody>
                  <a:tcPr/>
                </a:tc>
                <a:tc>
                  <a:txBody>
                    <a:bodyPr/>
                    <a:lstStyle/>
                    <a:p>
                      <a:pPr algn="l" fontAlgn="ctr"/>
                      <a:r>
                        <a:rPr lang="it-IT" sz="2000" u="none" strike="noStrike" dirty="0">
                          <a:effectLst/>
                        </a:rPr>
                        <a:t>Portale UNITY FVG (II edizione)</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7</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60</a:t>
                      </a:r>
                    </a:p>
                  </a:txBody>
                  <a:tcPr marL="9525" marR="9525" marT="9525" marB="0" anchor="b"/>
                </a:tc>
                <a:extLst>
                  <a:ext uri="{0D108BD9-81ED-4DB2-BD59-A6C34878D82A}">
                    <a16:rowId xmlns:a16="http://schemas.microsoft.com/office/drawing/2014/main" val="130854943"/>
                  </a:ext>
                </a:extLst>
              </a:tr>
              <a:tr h="597705">
                <a:tc vMerge="1">
                  <a:txBody>
                    <a:bodyPr/>
                    <a:lstStyle/>
                    <a:p>
                      <a:endParaRPr lang="it-IT"/>
                    </a:p>
                  </a:txBody>
                  <a:tcPr/>
                </a:tc>
                <a:tc>
                  <a:txBody>
                    <a:bodyPr/>
                    <a:lstStyle/>
                    <a:p>
                      <a:pPr algn="l" fontAlgn="ctr"/>
                      <a:r>
                        <a:rPr lang="it-IT" sz="2000" u="none" strike="noStrike" dirty="0">
                          <a:effectLst/>
                        </a:rPr>
                        <a:t>59º CORSO ISOIVA-COINFO</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21</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56</a:t>
                      </a:r>
                    </a:p>
                  </a:txBody>
                  <a:tcPr marL="9525" marR="9525" marT="9525" marB="0" anchor="b"/>
                </a:tc>
                <a:extLst>
                  <a:ext uri="{0D108BD9-81ED-4DB2-BD59-A6C34878D82A}">
                    <a16:rowId xmlns:a16="http://schemas.microsoft.com/office/drawing/2014/main" val="1854885767"/>
                  </a:ext>
                </a:extLst>
              </a:tr>
              <a:tr h="597705">
                <a:tc vMerge="1">
                  <a:txBody>
                    <a:bodyPr/>
                    <a:lstStyle/>
                    <a:p>
                      <a:endParaRPr lang="it-IT"/>
                    </a:p>
                  </a:txBody>
                  <a:tcPr/>
                </a:tc>
                <a:tc>
                  <a:txBody>
                    <a:bodyPr/>
                    <a:lstStyle/>
                    <a:p>
                      <a:pPr algn="l" fontAlgn="ctr"/>
                      <a:r>
                        <a:rPr lang="it-IT" sz="2000" u="none" strike="noStrike" dirty="0">
                          <a:effectLst/>
                        </a:rPr>
                        <a:t>CSA Assistenza Fiscale</a:t>
                      </a:r>
                      <a:endParaRPr lang="it-IT" sz="2000" b="0" i="0" u="none" strike="noStrike" dirty="0">
                        <a:solidFill>
                          <a:srgbClr val="242424"/>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a:ln>
                            <a:noFill/>
                          </a:ln>
                          <a:solidFill>
                            <a:schemeClr val="tx1"/>
                          </a:solidFill>
                          <a:effectLst/>
                          <a:uFillTx/>
                          <a:latin typeface="+mn-lt"/>
                          <a:ea typeface="+mn-ea"/>
                          <a:cs typeface="+mn-cs"/>
                          <a:sym typeface="Avenir LT Std 35 Light"/>
                        </a:rPr>
                        <a:t>6</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2</a:t>
                      </a:r>
                    </a:p>
                  </a:txBody>
                  <a:tcPr marL="9525" marR="9525" marT="9525" marB="0" anchor="b"/>
                </a:tc>
                <a:extLst>
                  <a:ext uri="{0D108BD9-81ED-4DB2-BD59-A6C34878D82A}">
                    <a16:rowId xmlns:a16="http://schemas.microsoft.com/office/drawing/2014/main" val="1747248053"/>
                  </a:ext>
                </a:extLst>
              </a:tr>
              <a:tr h="803913">
                <a:tc vMerge="1">
                  <a:txBody>
                    <a:bodyPr/>
                    <a:lstStyle/>
                    <a:p>
                      <a:endParaRPr lang="it-IT"/>
                    </a:p>
                  </a:txBody>
                  <a:tcPr/>
                </a:tc>
                <a:tc>
                  <a:txBody>
                    <a:bodyPr/>
                    <a:lstStyle/>
                    <a:p>
                      <a:pPr algn="l" fontAlgn="ctr"/>
                      <a:r>
                        <a:rPr lang="it-IT" sz="2000" u="none" strike="noStrike" dirty="0">
                          <a:effectLst/>
                        </a:rPr>
                        <a:t>CAM - I criteri ambientali minimi nel nuovo codice degli appalti (D.LGS 36/2023)</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6</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37</a:t>
                      </a:r>
                    </a:p>
                  </a:txBody>
                  <a:tcPr marL="9525" marR="9525" marT="9525" marB="0" anchor="b"/>
                </a:tc>
                <a:extLst>
                  <a:ext uri="{0D108BD9-81ED-4DB2-BD59-A6C34878D82A}">
                    <a16:rowId xmlns:a16="http://schemas.microsoft.com/office/drawing/2014/main" val="2531312230"/>
                  </a:ext>
                </a:extLst>
              </a:tr>
              <a:tr h="803913">
                <a:tc vMerge="1">
                  <a:txBody>
                    <a:bodyPr/>
                    <a:lstStyle/>
                    <a:p>
                      <a:endParaRPr lang="it-IT"/>
                    </a:p>
                  </a:txBody>
                  <a:tcPr/>
                </a:tc>
                <a:tc>
                  <a:txBody>
                    <a:bodyPr/>
                    <a:lstStyle/>
                    <a:p>
                      <a:pPr algn="l" fontAlgn="ctr"/>
                      <a:r>
                        <a:rPr lang="it-IT" sz="2000" u="none" strike="noStrike" dirty="0">
                          <a:effectLst/>
                        </a:rPr>
                        <a:t>UGOV Contabilità - modulo 1 - Introduzione alla contabilità con UGOV</a:t>
                      </a:r>
                      <a:endParaRPr lang="it-IT"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4</a:t>
                      </a:r>
                    </a:p>
                  </a:txBody>
                  <a:tcPr marL="9525" marR="9525" marT="9525" marB="0" anchor="b"/>
                </a:tc>
                <a:tc>
                  <a:txBody>
                    <a:bodyPr/>
                    <a:lstStyle/>
                    <a:p>
                      <a:pPr marL="0" marR="0" indent="0" algn="l" defTabSz="647700" rtl="0" eaLnBrk="1" fontAlgn="ctr" latinLnBrk="0" hangingPunct="1">
                        <a:lnSpc>
                          <a:spcPct val="100000"/>
                        </a:lnSpc>
                        <a:spcBef>
                          <a:spcPts val="0"/>
                        </a:spcBef>
                        <a:spcAft>
                          <a:spcPts val="0"/>
                        </a:spcAft>
                        <a:buClrTx/>
                        <a:buSzTx/>
                        <a:buFontTx/>
                        <a:buNone/>
                        <a:tabLst/>
                      </a:pPr>
                      <a:r>
                        <a:rPr lang="it-IT" sz="2000" b="0" i="0" u="none" strike="noStrike" cap="all" spc="48" baseline="0" dirty="0">
                          <a:ln>
                            <a:noFill/>
                          </a:ln>
                          <a:solidFill>
                            <a:schemeClr val="tx1"/>
                          </a:solidFill>
                          <a:effectLst/>
                          <a:uFillTx/>
                          <a:latin typeface="+mn-lt"/>
                          <a:ea typeface="+mn-ea"/>
                          <a:cs typeface="+mn-cs"/>
                          <a:sym typeface="Avenir LT Std 35 Light"/>
                        </a:rPr>
                        <a:t>67</a:t>
                      </a:r>
                    </a:p>
                  </a:txBody>
                  <a:tcPr marL="9525" marR="9525" marT="9525" marB="0" anchor="b"/>
                </a:tc>
                <a:extLst>
                  <a:ext uri="{0D108BD9-81ED-4DB2-BD59-A6C34878D82A}">
                    <a16:rowId xmlns:a16="http://schemas.microsoft.com/office/drawing/2014/main" val="2990227874"/>
                  </a:ext>
                </a:extLst>
              </a:tr>
            </a:tbl>
          </a:graphicData>
        </a:graphic>
      </p:graphicFrame>
    </p:spTree>
    <p:extLst>
      <p:ext uri="{BB962C8B-B14F-4D97-AF65-F5344CB8AC3E}">
        <p14:creationId xmlns:p14="http://schemas.microsoft.com/office/powerpoint/2010/main" val="1378307009"/>
      </p:ext>
    </p:extLst>
  </p:cSld>
  <p:clrMapOvr>
    <a:masterClrMapping/>
  </p:clrMapOvr>
  <p:transition spd="med"/>
</p:sld>
</file>

<file path=ppt/theme/theme1.xml><?xml version="1.0" encoding="utf-8"?>
<a:theme xmlns:a="http://schemas.openxmlformats.org/drawingml/2006/main" name="New_Template">
  <a:themeElements>
    <a:clrScheme name="New_Template">
      <a:dk1>
        <a:srgbClr val="5B5854"/>
      </a:dk1>
      <a:lt1>
        <a:srgbClr val="FFFFFF"/>
      </a:lt1>
      <a:dk2>
        <a:srgbClr val="A7A7A7"/>
      </a:dk2>
      <a:lt2>
        <a:srgbClr val="535353"/>
      </a:lt2>
      <a:accent1>
        <a:srgbClr val="708CA5"/>
      </a:accent1>
      <a:accent2>
        <a:srgbClr val="80A7A7"/>
      </a:accent2>
      <a:accent3>
        <a:srgbClr val="98A66D"/>
      </a:accent3>
      <a:accent4>
        <a:srgbClr val="CF9E5B"/>
      </a:accent4>
      <a:accent5>
        <a:srgbClr val="C87C6D"/>
      </a:accent5>
      <a:accent6>
        <a:srgbClr val="837B9A"/>
      </a:accent6>
      <a:hlink>
        <a:srgbClr val="0000FF"/>
      </a:hlink>
      <a:folHlink>
        <a:srgbClr val="FF00FF"/>
      </a:folHlink>
    </a:clrScheme>
    <a:fontScheme name="New_Template">
      <a:majorFont>
        <a:latin typeface="Helvetica"/>
        <a:ea typeface="Helvetica"/>
        <a:cs typeface="Helvetica"/>
      </a:majorFont>
      <a:minorFont>
        <a:latin typeface="Helvetica Neue"/>
        <a:ea typeface="Helvetica Neue"/>
        <a:cs typeface="Helvetica Neue"/>
      </a:minorFont>
    </a:fontScheme>
    <a:fmtScheme name="New_Templa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72B5B"/>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Presentazione_UniTS_16-9_120421.pptx" id="{4D7A95C4-531D-BE42-BC6B-1E71934F33DA}" vid="{47BDCCF5-F9D7-384C-B997-FF2F6EAC592C}"/>
    </a:ext>
  </a:extLst>
</a:theme>
</file>

<file path=ppt/theme/theme2.xml><?xml version="1.0" encoding="utf-8"?>
<a:theme xmlns:a="http://schemas.openxmlformats.org/drawingml/2006/main" name="New_Template">
  <a:themeElements>
    <a:clrScheme name="New_Template">
      <a:dk1>
        <a:srgbClr val="000000"/>
      </a:dk1>
      <a:lt1>
        <a:srgbClr val="FFFFFF"/>
      </a:lt1>
      <a:dk2>
        <a:srgbClr val="A7A7A7"/>
      </a:dk2>
      <a:lt2>
        <a:srgbClr val="535353"/>
      </a:lt2>
      <a:accent1>
        <a:srgbClr val="708CA5"/>
      </a:accent1>
      <a:accent2>
        <a:srgbClr val="80A7A7"/>
      </a:accent2>
      <a:accent3>
        <a:srgbClr val="98A66D"/>
      </a:accent3>
      <a:accent4>
        <a:srgbClr val="CF9E5B"/>
      </a:accent4>
      <a:accent5>
        <a:srgbClr val="C87C6D"/>
      </a:accent5>
      <a:accent6>
        <a:srgbClr val="837B9A"/>
      </a:accent6>
      <a:hlink>
        <a:srgbClr val="0000FF"/>
      </a:hlink>
      <a:folHlink>
        <a:srgbClr val="FF00FF"/>
      </a:folHlink>
    </a:clrScheme>
    <a:fontScheme name="New_Template">
      <a:majorFont>
        <a:latin typeface="Helvetica"/>
        <a:ea typeface="Helvetica"/>
        <a:cs typeface="Helvetica"/>
      </a:majorFont>
      <a:minorFont>
        <a:latin typeface="Helvetica Neue"/>
        <a:ea typeface="Helvetica Neue"/>
        <a:cs typeface="Helvetica Neue"/>
      </a:minorFont>
    </a:fontScheme>
    <a:fmtScheme name="New_Templa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72B5B"/>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ctr" defTabSz="647700" rtl="0" fontAlgn="auto" latinLnBrk="0" hangingPunct="0">
          <a:lnSpc>
            <a:spcPct val="100000"/>
          </a:lnSpc>
          <a:spcBef>
            <a:spcPts val="0"/>
          </a:spcBef>
          <a:spcAft>
            <a:spcPts val="0"/>
          </a:spcAft>
          <a:buClrTx/>
          <a:buSzTx/>
          <a:buFontTx/>
          <a:buNone/>
          <a:tabLst/>
          <a:defRPr kumimoji="0" sz="3500" b="0" i="0" u="none" strike="noStrike" cap="none" spc="0" normalizeH="0" baseline="0">
            <a:ln>
              <a:noFill/>
            </a:ln>
            <a:solidFill>
              <a:srgbClr val="5B5854"/>
            </a:solidFill>
            <a:effectLst/>
            <a:uFillTx/>
            <a:latin typeface="Avenir LT Std 85 Heavy"/>
            <a:ea typeface="Avenir LT Std 85 Heavy"/>
            <a:cs typeface="Avenir LT Std 85 Heavy"/>
            <a:sym typeface="Avenir LT Std 85 Heavy"/>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Override1.xml><?xml version="1.0" encoding="utf-8"?>
<a:themeOverride xmlns:a="http://schemas.openxmlformats.org/drawingml/2006/main">
  <a:clrScheme name="New_Template">
    <a:dk1>
      <a:srgbClr val="5B5854"/>
    </a:dk1>
    <a:lt1>
      <a:srgbClr val="FFFFFF"/>
    </a:lt1>
    <a:dk2>
      <a:srgbClr val="A7A7A7"/>
    </a:dk2>
    <a:lt2>
      <a:srgbClr val="535353"/>
    </a:lt2>
    <a:accent1>
      <a:srgbClr val="708CA5"/>
    </a:accent1>
    <a:accent2>
      <a:srgbClr val="80A7A7"/>
    </a:accent2>
    <a:accent3>
      <a:srgbClr val="98A66D"/>
    </a:accent3>
    <a:accent4>
      <a:srgbClr val="CF9E5B"/>
    </a:accent4>
    <a:accent5>
      <a:srgbClr val="C87C6D"/>
    </a:accent5>
    <a:accent6>
      <a:srgbClr val="837B9A"/>
    </a:accent6>
    <a:hlink>
      <a:srgbClr val="0000FF"/>
    </a:hlink>
    <a:folHlink>
      <a:srgbClr val="FF00FF"/>
    </a:folHlink>
  </a:clrScheme>
</a:themeOverride>
</file>

<file path=ppt/theme/themeOverride2.xml><?xml version="1.0" encoding="utf-8"?>
<a:themeOverride xmlns:a="http://schemas.openxmlformats.org/drawingml/2006/main">
  <a:clrScheme name="New_Template">
    <a:dk1>
      <a:srgbClr val="5B5854"/>
    </a:dk1>
    <a:lt1>
      <a:srgbClr val="FFFFFF"/>
    </a:lt1>
    <a:dk2>
      <a:srgbClr val="A7A7A7"/>
    </a:dk2>
    <a:lt2>
      <a:srgbClr val="535353"/>
    </a:lt2>
    <a:accent1>
      <a:srgbClr val="708CA5"/>
    </a:accent1>
    <a:accent2>
      <a:srgbClr val="80A7A7"/>
    </a:accent2>
    <a:accent3>
      <a:srgbClr val="98A66D"/>
    </a:accent3>
    <a:accent4>
      <a:srgbClr val="CF9E5B"/>
    </a:accent4>
    <a:accent5>
      <a:srgbClr val="C87C6D"/>
    </a:accent5>
    <a:accent6>
      <a:srgbClr val="837B9A"/>
    </a:accent6>
    <a:hlink>
      <a:srgbClr val="0000FF"/>
    </a:hlink>
    <a:folHlink>
      <a:srgbClr val="FF00FF"/>
    </a:folHlink>
  </a:clrScheme>
</a:themeOverride>
</file>

<file path=ppt/theme/themeOverride3.xml><?xml version="1.0" encoding="utf-8"?>
<a:themeOverride xmlns:a="http://schemas.openxmlformats.org/drawingml/2006/main">
  <a:clrScheme name="New_Template">
    <a:dk1>
      <a:srgbClr val="5B5854"/>
    </a:dk1>
    <a:lt1>
      <a:srgbClr val="FFFFFF"/>
    </a:lt1>
    <a:dk2>
      <a:srgbClr val="A7A7A7"/>
    </a:dk2>
    <a:lt2>
      <a:srgbClr val="535353"/>
    </a:lt2>
    <a:accent1>
      <a:srgbClr val="708CA5"/>
    </a:accent1>
    <a:accent2>
      <a:srgbClr val="80A7A7"/>
    </a:accent2>
    <a:accent3>
      <a:srgbClr val="98A66D"/>
    </a:accent3>
    <a:accent4>
      <a:srgbClr val="CF9E5B"/>
    </a:accent4>
    <a:accent5>
      <a:srgbClr val="C87C6D"/>
    </a:accent5>
    <a:accent6>
      <a:srgbClr val="837B9A"/>
    </a:accent6>
    <a:hlink>
      <a:srgbClr val="0000FF"/>
    </a:hlink>
    <a:folHlink>
      <a:srgbClr val="FF00FF"/>
    </a:folHlink>
  </a:clrScheme>
</a:themeOverride>
</file>

<file path=ppt/theme/themeOverride4.xml><?xml version="1.0" encoding="utf-8"?>
<a:themeOverride xmlns:a="http://schemas.openxmlformats.org/drawingml/2006/main">
  <a:clrScheme name="New_Template">
    <a:dk1>
      <a:srgbClr val="5B5854"/>
    </a:dk1>
    <a:lt1>
      <a:srgbClr val="FFFFFF"/>
    </a:lt1>
    <a:dk2>
      <a:srgbClr val="A7A7A7"/>
    </a:dk2>
    <a:lt2>
      <a:srgbClr val="535353"/>
    </a:lt2>
    <a:accent1>
      <a:srgbClr val="708CA5"/>
    </a:accent1>
    <a:accent2>
      <a:srgbClr val="80A7A7"/>
    </a:accent2>
    <a:accent3>
      <a:srgbClr val="98A66D"/>
    </a:accent3>
    <a:accent4>
      <a:srgbClr val="CF9E5B"/>
    </a:accent4>
    <a:accent5>
      <a:srgbClr val="C87C6D"/>
    </a:accent5>
    <a:accent6>
      <a:srgbClr val="837B9A"/>
    </a:accent6>
    <a:hlink>
      <a:srgbClr val="0000FF"/>
    </a:hlink>
    <a:folHlink>
      <a:srgbClr val="FF00FF"/>
    </a:folHlink>
  </a:clrScheme>
</a:themeOverride>
</file>

<file path=ppt/theme/themeOverride5.xml><?xml version="1.0" encoding="utf-8"?>
<a:themeOverride xmlns:a="http://schemas.openxmlformats.org/drawingml/2006/main">
  <a:clrScheme name="New_Template">
    <a:dk1>
      <a:srgbClr val="5B5854"/>
    </a:dk1>
    <a:lt1>
      <a:srgbClr val="FFFFFF"/>
    </a:lt1>
    <a:dk2>
      <a:srgbClr val="A7A7A7"/>
    </a:dk2>
    <a:lt2>
      <a:srgbClr val="535353"/>
    </a:lt2>
    <a:accent1>
      <a:srgbClr val="708CA5"/>
    </a:accent1>
    <a:accent2>
      <a:srgbClr val="80A7A7"/>
    </a:accent2>
    <a:accent3>
      <a:srgbClr val="98A66D"/>
    </a:accent3>
    <a:accent4>
      <a:srgbClr val="CF9E5B"/>
    </a:accent4>
    <a:accent5>
      <a:srgbClr val="C87C6D"/>
    </a:accent5>
    <a:accent6>
      <a:srgbClr val="837B9A"/>
    </a:accent6>
    <a:hlink>
      <a:srgbClr val="0000FF"/>
    </a:hlink>
    <a:folHlink>
      <a:srgbClr val="FF00FF"/>
    </a:folHlink>
  </a:clrScheme>
</a:themeOverride>
</file>

<file path=ppt/theme/themeOverride6.xml><?xml version="1.0" encoding="utf-8"?>
<a:themeOverride xmlns:a="http://schemas.openxmlformats.org/drawingml/2006/main">
  <a:clrScheme name="New_Template">
    <a:dk1>
      <a:srgbClr val="5B5854"/>
    </a:dk1>
    <a:lt1>
      <a:srgbClr val="FFFFFF"/>
    </a:lt1>
    <a:dk2>
      <a:srgbClr val="A7A7A7"/>
    </a:dk2>
    <a:lt2>
      <a:srgbClr val="535353"/>
    </a:lt2>
    <a:accent1>
      <a:srgbClr val="708CA5"/>
    </a:accent1>
    <a:accent2>
      <a:srgbClr val="80A7A7"/>
    </a:accent2>
    <a:accent3>
      <a:srgbClr val="98A66D"/>
    </a:accent3>
    <a:accent4>
      <a:srgbClr val="CF9E5B"/>
    </a:accent4>
    <a:accent5>
      <a:srgbClr val="C87C6D"/>
    </a:accent5>
    <a:accent6>
      <a:srgbClr val="837B9A"/>
    </a:accent6>
    <a:hlink>
      <a:srgbClr val="0000FF"/>
    </a:hlink>
    <a:folHlink>
      <a:srgbClr val="FF00FF"/>
    </a:folHlink>
  </a:clrScheme>
</a:themeOverride>
</file>

<file path=ppt/theme/themeOverride7.xml><?xml version="1.0" encoding="utf-8"?>
<a:themeOverride xmlns:a="http://schemas.openxmlformats.org/drawingml/2006/main">
  <a:clrScheme name="New_Template">
    <a:dk1>
      <a:srgbClr val="5B5854"/>
    </a:dk1>
    <a:lt1>
      <a:srgbClr val="FFFFFF"/>
    </a:lt1>
    <a:dk2>
      <a:srgbClr val="A7A7A7"/>
    </a:dk2>
    <a:lt2>
      <a:srgbClr val="535353"/>
    </a:lt2>
    <a:accent1>
      <a:srgbClr val="708CA5"/>
    </a:accent1>
    <a:accent2>
      <a:srgbClr val="80A7A7"/>
    </a:accent2>
    <a:accent3>
      <a:srgbClr val="98A66D"/>
    </a:accent3>
    <a:accent4>
      <a:srgbClr val="CF9E5B"/>
    </a:accent4>
    <a:accent5>
      <a:srgbClr val="C87C6D"/>
    </a:accent5>
    <a:accent6>
      <a:srgbClr val="837B9A"/>
    </a:accent6>
    <a:hlink>
      <a:srgbClr val="0000FF"/>
    </a:hlink>
    <a:folHlink>
      <a:srgbClr val="FF00FF"/>
    </a:folHlink>
  </a:clrScheme>
</a:themeOverride>
</file>

<file path=docProps/app.xml><?xml version="1.0" encoding="utf-8"?>
<Properties xmlns="http://schemas.openxmlformats.org/officeDocument/2006/extended-properties" xmlns:vt="http://schemas.openxmlformats.org/officeDocument/2006/docPropsVTypes">
  <Template/>
  <TotalTime>2638</TotalTime>
  <Words>6791</Words>
  <Application>Microsoft Office PowerPoint</Application>
  <PresentationFormat>Personalizzato</PresentationFormat>
  <Paragraphs>1224</Paragraphs>
  <Slides>39</Slides>
  <Notes>0</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39</vt:i4>
      </vt:variant>
    </vt:vector>
  </HeadingPairs>
  <TitlesOfParts>
    <vt:vector size="50" baseType="lpstr">
      <vt:lpstr>Arial</vt:lpstr>
      <vt:lpstr>Avenir LT Std 35 Light</vt:lpstr>
      <vt:lpstr>Avenir LT Std 55 Roman</vt:lpstr>
      <vt:lpstr>Avenir LT Std 65 Medium</vt:lpstr>
      <vt:lpstr>Avenir LT Std 85 Heavy</vt:lpstr>
      <vt:lpstr>Avenir Medium</vt:lpstr>
      <vt:lpstr>AvenirLTStd-Medium</vt:lpstr>
      <vt:lpstr>Calibri</vt:lpstr>
      <vt:lpstr>Helvetica Neue</vt:lpstr>
      <vt:lpstr>Segoe UI</vt:lpstr>
      <vt:lpstr>New_Template</vt:lpstr>
      <vt:lpstr>Rapporto conclusivo attività di formazione 2024   Piano di formazione 2025-2026 del personale tecnico-amministrativo e CEL dell’Università degli Studi di Trieste</vt:lpstr>
      <vt:lpstr>Rapporto dell’attività formativa 2024</vt:lpstr>
      <vt:lpstr>Rapporto conclusivo dell’attività formativa 2024</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 per il personale t.a.</vt:lpstr>
      <vt:lpstr>Rapporto conclusivo dell’attività formativa 2024</vt:lpstr>
      <vt:lpstr>MONITORAGGIO ATTIVITA’ e PROGRAMMAZIONE FORMAZIONE 2025-2026</vt:lpstr>
      <vt:lpstr>MONITORAGGIO ATTIVITA’ e PROGRAMMAZIONE FORMAZIONE 2025-2026</vt:lpstr>
      <vt:lpstr>ANALISI DEI BISOGNI FORMATIVI DEL PERSONALE TECNICO AMMINISTRATIVO E CEL DELL’ATENEO - SETTEMBRE-OTTOBRE 2024  (Questionario di valutazione dell’analisi dei bisogni formativi del personale)</vt:lpstr>
      <vt:lpstr>ANALISI DEI BISOGNI FORMATIVI DEL PERSONALE DOCENTE DELL’ATENEO  MARZO 2024  (Questionario di valutazione dell’analisi dei bisogni formativi del personale)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Titolo della presentazione</dc:title>
  <dc:subject/>
  <dc:creator>Massimo Cortesi</dc:creator>
  <cp:keywords/>
  <dc:description/>
  <cp:lastModifiedBy>TEDESCO SAMANTHA</cp:lastModifiedBy>
  <cp:revision>288</cp:revision>
  <cp:lastPrinted>2023-02-17T15:30:52Z</cp:lastPrinted>
  <dcterms:created xsi:type="dcterms:W3CDTF">2021-04-13T15:44:38Z</dcterms:created>
  <dcterms:modified xsi:type="dcterms:W3CDTF">2025-06-09T15:23:07Z</dcterms:modified>
  <cp:category/>
</cp:coreProperties>
</file>